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0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B9770-438F-4C84-A9F5-E8DAE52EB0B8}" v="282" dt="2023-11-08T15:53:55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49DE-E247-4929-BDCC-154CB78FBF4E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34B-C6DB-41F8-B9CE-101262D1F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53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49DE-E247-4929-BDCC-154CB78FBF4E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34B-C6DB-41F8-B9CE-101262D1F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9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49DE-E247-4929-BDCC-154CB78FBF4E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34B-C6DB-41F8-B9CE-101262D1F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31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49DE-E247-4929-BDCC-154CB78FBF4E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34B-C6DB-41F8-B9CE-101262D1F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49DE-E247-4929-BDCC-154CB78FBF4E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34B-C6DB-41F8-B9CE-101262D1F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85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49DE-E247-4929-BDCC-154CB78FBF4E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34B-C6DB-41F8-B9CE-101262D1F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99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49DE-E247-4929-BDCC-154CB78FBF4E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34B-C6DB-41F8-B9CE-101262D1F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38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49DE-E247-4929-BDCC-154CB78FBF4E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34B-C6DB-41F8-B9CE-101262D1F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7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49DE-E247-4929-BDCC-154CB78FBF4E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34B-C6DB-41F8-B9CE-101262D1F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7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49DE-E247-4929-BDCC-154CB78FBF4E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34B-C6DB-41F8-B9CE-101262D1F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3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49DE-E247-4929-BDCC-154CB78FBF4E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034B-C6DB-41F8-B9CE-101262D1F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0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249DE-E247-4929-BDCC-154CB78FBF4E}" type="datetimeFigureOut">
              <a:rPr lang="en-GB" smtClean="0"/>
              <a:t>11/05/2024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1034B-C6DB-41F8-B9CE-101262D1F4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942" y="1703672"/>
            <a:ext cx="5813525" cy="188609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cs typeface="Calibri Light"/>
              </a:rPr>
              <a:t>INTRO TO DPS</a:t>
            </a:r>
            <a:br>
              <a:rPr lang="en-US" sz="5400" dirty="0">
                <a:solidFill>
                  <a:schemeClr val="bg1"/>
                </a:solidFill>
                <a:cs typeface="Calibri Light"/>
              </a:rPr>
            </a:br>
            <a:br>
              <a:rPr lang="en-US" sz="5400" dirty="0">
                <a:solidFill>
                  <a:schemeClr val="bg1"/>
                </a:solidFill>
                <a:cs typeface="Calibri Light"/>
              </a:rPr>
            </a:br>
            <a:r>
              <a:rPr lang="en-US" sz="4000" i="1" dirty="0">
                <a:solidFill>
                  <a:schemeClr val="bg1"/>
                </a:solidFill>
                <a:cs typeface="Calibri Light"/>
              </a:rPr>
              <a:t>Final years Feedback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1" y="5609136"/>
            <a:ext cx="4034395" cy="1063592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cs typeface="Calibri"/>
              </a:rPr>
              <a:t>DPS Academic team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cs typeface="Calibri"/>
              </a:rPr>
              <a:t>November 2023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51A805B-9332-4C47-A462-E30206CA7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7418"/>
            <a:ext cx="4076954" cy="993207"/>
          </a:xfrm>
          <a:prstGeom prst="rect">
            <a:avLst/>
          </a:prstGeom>
        </p:spPr>
      </p:pic>
      <p:pic>
        <p:nvPicPr>
          <p:cNvPr id="5" name="Picture 4" descr="A person with pink hair&#10;&#10;Description automatically generated">
            <a:extLst>
              <a:ext uri="{FF2B5EF4-FFF2-40B4-BE49-F238E27FC236}">
                <a16:creationId xmlns:a16="http://schemas.microsoft.com/office/drawing/2014/main" id="{8F28EDBD-437A-4369-953D-96F569B8E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30" y="-606"/>
            <a:ext cx="485137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31BBAF-DAA1-448B-AD5B-70E8AC65D58A}"/>
              </a:ext>
            </a:extLst>
          </p:cNvPr>
          <p:cNvSpPr txBox="1"/>
          <p:nvPr/>
        </p:nvSpPr>
        <p:spPr>
          <a:xfrm>
            <a:off x="10550655" y="6488062"/>
            <a:ext cx="18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 err="1">
                <a:solidFill>
                  <a:schemeClr val="bg1"/>
                </a:solidFill>
                <a:effectLst/>
                <a:latin typeface="Lato" panose="020B0604020202020204" pitchFamily="34" charset="0"/>
              </a:rPr>
              <a:t>naomi</a:t>
            </a:r>
            <a:r>
              <a:rPr lang="en-GB" b="1" i="0" dirty="0">
                <a:solidFill>
                  <a:schemeClr val="bg1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en-GB" b="1" i="0" dirty="0" err="1">
                <a:solidFill>
                  <a:schemeClr val="bg1"/>
                </a:solidFill>
                <a:effectLst/>
                <a:latin typeface="Lato" panose="020B0604020202020204" pitchFamily="34" charset="0"/>
              </a:rPr>
              <a:t>vona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0A5D3-E374-4044-A824-65BB4FD0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399"/>
          </a:xfrm>
        </p:spPr>
        <p:txBody>
          <a:bodyPr>
            <a:normAutofit fontScale="90000"/>
          </a:bodyPr>
          <a:lstStyle/>
          <a:p>
            <a:r>
              <a:rPr lang="en-GB" dirty="0"/>
              <a:t>Participant consent to audio record session.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0B176-EA1D-4E9A-8599-E3B759049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663"/>
            <a:ext cx="10515600" cy="520481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Conducting Academic Teaching Research.</a:t>
            </a:r>
          </a:p>
          <a:p>
            <a:r>
              <a:rPr lang="en-GB" dirty="0"/>
              <a:t>Your participation in this session gives consent for the audio recording of this session to be used as part of a research study.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research study is about the DPS programme, students experience, aspirations and expectations and the data from this session will be used for this study.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audio recording will be transcribed into written comments.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All participants Q&amp;A will be anonymous.</a:t>
            </a:r>
          </a:p>
        </p:txBody>
      </p:sp>
    </p:spTree>
    <p:extLst>
      <p:ext uri="{BB962C8B-B14F-4D97-AF65-F5344CB8AC3E}">
        <p14:creationId xmlns:p14="http://schemas.microsoft.com/office/powerpoint/2010/main" val="38628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0A5D3-E374-4044-A824-65BB4FD0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399"/>
          </a:xfrm>
        </p:spPr>
        <p:txBody>
          <a:bodyPr>
            <a:normAutofit fontScale="90000"/>
          </a:bodyPr>
          <a:lstStyle/>
          <a:p>
            <a:r>
              <a:rPr lang="en-GB" dirty="0"/>
              <a:t>Participant consent to audio record session.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0B176-EA1D-4E9A-8599-E3B759049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2152"/>
            <a:ext cx="10515600" cy="52048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Only tutors on the teaching programme will have access to data/comments. The Audio recording will be deleted after it has been transcribed.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you give consent for your question/answer to be recorded please raise your hand to ask a question and give a thumbs up.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you do not give consent please raise your hand to ask a question but do not give a thumbs up and the recording will be paused.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after the session you wish to withdraw your consent and do not want your question included in study please email me. </a:t>
            </a:r>
          </a:p>
        </p:txBody>
      </p:sp>
    </p:spTree>
    <p:extLst>
      <p:ext uri="{BB962C8B-B14F-4D97-AF65-F5344CB8AC3E}">
        <p14:creationId xmlns:p14="http://schemas.microsoft.com/office/powerpoint/2010/main" val="71310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709" y="4827854"/>
            <a:ext cx="2963091" cy="1987897"/>
          </a:xfrm>
          <a:prstGeom prst="rect">
            <a:avLst/>
          </a:prstGeom>
        </p:spPr>
      </p:pic>
      <p:pic>
        <p:nvPicPr>
          <p:cNvPr id="3" name="Picture 2" descr="Purple Creative | LinkedIn">
            <a:extLst>
              <a:ext uri="{FF2B5EF4-FFF2-40B4-BE49-F238E27FC236}">
                <a16:creationId xmlns:a16="http://schemas.microsoft.com/office/drawing/2014/main" id="{41B44C86-419D-47C8-B6EB-6FF6C458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9" y="94139"/>
            <a:ext cx="1440179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ies Van Noten">
            <a:extLst>
              <a:ext uri="{FF2B5EF4-FFF2-40B4-BE49-F238E27FC236}">
                <a16:creationId xmlns:a16="http://schemas.microsoft.com/office/drawing/2014/main" id="{DC5D1127-A9BB-4AC5-9D68-9AC90D96A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7" b="25952"/>
          <a:stretch/>
        </p:blipFill>
        <p:spPr bwMode="auto">
          <a:xfrm>
            <a:off x="0" y="1629599"/>
            <a:ext cx="2259197" cy="10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hluwalia e-commerce - Fonts In Use">
            <a:extLst>
              <a:ext uri="{FF2B5EF4-FFF2-40B4-BE49-F238E27FC236}">
                <a16:creationId xmlns:a16="http://schemas.microsoft.com/office/drawing/2014/main" id="{844EAD29-C8DD-4D2C-8500-D0D730C8A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32" y="166437"/>
            <a:ext cx="32766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victoria-beckham-fashion-logo@2x - The Trussell Trust">
            <a:extLst>
              <a:ext uri="{FF2B5EF4-FFF2-40B4-BE49-F238E27FC236}">
                <a16:creationId xmlns:a16="http://schemas.microsoft.com/office/drawing/2014/main" id="{D6A08B1D-4B70-4E48-B448-6C5240779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36190" r="9831" b="37738"/>
          <a:stretch/>
        </p:blipFill>
        <p:spPr bwMode="auto">
          <a:xfrm>
            <a:off x="8668752" y="1633880"/>
            <a:ext cx="3230880" cy="9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ghsnobiety by Bureau Borsche — The Brand Identity">
            <a:extLst>
              <a:ext uri="{FF2B5EF4-FFF2-40B4-BE49-F238E27FC236}">
                <a16:creationId xmlns:a16="http://schemas.microsoft.com/office/drawing/2014/main" id="{2B49995E-35F3-41B1-A324-F1DB24703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0" b="25731"/>
          <a:stretch/>
        </p:blipFill>
        <p:spPr bwMode="auto">
          <a:xfrm>
            <a:off x="219817" y="4955868"/>
            <a:ext cx="2212133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94190-9113-4F3C-B234-5C316E96329A}"/>
              </a:ext>
            </a:extLst>
          </p:cNvPr>
          <p:cNvSpPr txBox="1"/>
          <p:nvPr/>
        </p:nvSpPr>
        <p:spPr>
          <a:xfrm>
            <a:off x="229734" y="1314079"/>
            <a:ext cx="1726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Purple Creative NYC</a:t>
            </a:r>
          </a:p>
        </p:txBody>
      </p:sp>
      <p:pic>
        <p:nvPicPr>
          <p:cNvPr id="1036" name="Picture 12" descr="Mission Magazine – Publishing – Tapestry">
            <a:extLst>
              <a:ext uri="{FF2B5EF4-FFF2-40B4-BE49-F238E27FC236}">
                <a16:creationId xmlns:a16="http://schemas.microsoft.com/office/drawing/2014/main" id="{2206074F-22B2-4F9A-B252-B8D404755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49" y="119034"/>
            <a:ext cx="2109797" cy="254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383962-9EE3-492A-9BF1-07110FCF73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2967" y="4022780"/>
            <a:ext cx="3683908" cy="1731144"/>
          </a:xfrm>
          <a:prstGeom prst="rect">
            <a:avLst/>
          </a:prstGeom>
        </p:spPr>
      </p:pic>
      <p:pic>
        <p:nvPicPr>
          <p:cNvPr id="1038" name="Picture 14" descr="LUEDER">
            <a:extLst>
              <a:ext uri="{FF2B5EF4-FFF2-40B4-BE49-F238E27FC236}">
                <a16:creationId xmlns:a16="http://schemas.microsoft.com/office/drawing/2014/main" id="{FE26B7D4-8982-42E5-A605-AF2F45EE8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2" b="8907"/>
          <a:stretch/>
        </p:blipFill>
        <p:spPr bwMode="auto">
          <a:xfrm>
            <a:off x="4668738" y="700660"/>
            <a:ext cx="1740598" cy="198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rowns Focus: LUEDER | Browns">
            <a:extLst>
              <a:ext uri="{FF2B5EF4-FFF2-40B4-BE49-F238E27FC236}">
                <a16:creationId xmlns:a16="http://schemas.microsoft.com/office/drawing/2014/main" id="{2A842DD9-EE20-4F5D-B35E-7AD0E86F1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t="31221" r="10138" b="34331"/>
          <a:stretch/>
        </p:blipFill>
        <p:spPr bwMode="auto">
          <a:xfrm>
            <a:off x="4596353" y="42249"/>
            <a:ext cx="1763040" cy="60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haron Wauchob Jobs &amp; Projects | The Dots">
            <a:extLst>
              <a:ext uri="{FF2B5EF4-FFF2-40B4-BE49-F238E27FC236}">
                <a16:creationId xmlns:a16="http://schemas.microsoft.com/office/drawing/2014/main" id="{8DD99FCF-6F40-4608-A4FC-5DA114610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402" y="5821802"/>
            <a:ext cx="2844347" cy="101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ick Owens Logo and symbol, meaning, history, PNG, brand">
            <a:extLst>
              <a:ext uri="{FF2B5EF4-FFF2-40B4-BE49-F238E27FC236}">
                <a16:creationId xmlns:a16="http://schemas.microsoft.com/office/drawing/2014/main" id="{5DB4D6C1-EF09-48AD-9A60-E4B4AB01C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28484" r="-539" b="34785"/>
          <a:stretch/>
        </p:blipFill>
        <p:spPr bwMode="auto">
          <a:xfrm>
            <a:off x="219817" y="5872577"/>
            <a:ext cx="4342905" cy="89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New in: Acne Studios">
            <a:extLst>
              <a:ext uri="{FF2B5EF4-FFF2-40B4-BE49-F238E27FC236}">
                <a16:creationId xmlns:a16="http://schemas.microsoft.com/office/drawing/2014/main" id="{F55D40E3-2138-4F96-AAFD-52945EF48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25956" b="26733"/>
          <a:stretch/>
        </p:blipFill>
        <p:spPr bwMode="auto">
          <a:xfrm>
            <a:off x="2181596" y="2824758"/>
            <a:ext cx="2655169" cy="79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Another Magazine Autumn/Winter 2023 Covers (Another Magazine)">
            <a:extLst>
              <a:ext uri="{FF2B5EF4-FFF2-40B4-BE49-F238E27FC236}">
                <a16:creationId xmlns:a16="http://schemas.microsoft.com/office/drawing/2014/main" id="{AEE3B9DE-D209-4F41-B35C-2DDCC62C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2465005"/>
            <a:ext cx="1697495" cy="231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azed Magazine - Summer 2023 in 2023 | Daze, Dazed magazine, Dazed and  confused">
            <a:extLst>
              <a:ext uri="{FF2B5EF4-FFF2-40B4-BE49-F238E27FC236}">
                <a16:creationId xmlns:a16="http://schemas.microsoft.com/office/drawing/2014/main" id="{EF07976E-223F-4B6D-91B9-74629EA4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61" y="104360"/>
            <a:ext cx="1760269" cy="231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Sophie Darling">
            <a:extLst>
              <a:ext uri="{FF2B5EF4-FFF2-40B4-BE49-F238E27FC236}">
                <a16:creationId xmlns:a16="http://schemas.microsoft.com/office/drawing/2014/main" id="{DE5312A8-D364-478B-8843-7E6D555C6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60" y="2415279"/>
            <a:ext cx="2062694" cy="116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KOCHÉ - YouTube">
            <a:extLst>
              <a:ext uri="{FF2B5EF4-FFF2-40B4-BE49-F238E27FC236}">
                <a16:creationId xmlns:a16="http://schemas.microsoft.com/office/drawing/2014/main" id="{C3D83824-CDF1-43B2-95C5-67B298766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4" b="31222"/>
          <a:stretch/>
        </p:blipFill>
        <p:spPr bwMode="auto">
          <a:xfrm>
            <a:off x="7968490" y="3249262"/>
            <a:ext cx="2143125" cy="77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Luncheon Magazine S/S 2023 Covers (Luncheon Magazine)">
            <a:extLst>
              <a:ext uri="{FF2B5EF4-FFF2-40B4-BE49-F238E27FC236}">
                <a16:creationId xmlns:a16="http://schemas.microsoft.com/office/drawing/2014/main" id="{DB1781B3-33DF-4295-BDF0-524B7266A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36" y="2465005"/>
            <a:ext cx="1760269" cy="209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Nowness ASIA | Hong Kong Hong Kong">
            <a:extLst>
              <a:ext uri="{FF2B5EF4-FFF2-40B4-BE49-F238E27FC236}">
                <a16:creationId xmlns:a16="http://schemas.microsoft.com/office/drawing/2014/main" id="{08B9CC9A-D449-4AF3-B2E5-66A5E458C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63" y="2956540"/>
            <a:ext cx="1387130" cy="13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RAIG GREEN Merchandising project by Niccolo' Biagini - Issuu">
            <a:extLst>
              <a:ext uri="{FF2B5EF4-FFF2-40B4-BE49-F238E27FC236}">
                <a16:creationId xmlns:a16="http://schemas.microsoft.com/office/drawing/2014/main" id="{3F36F774-B8BA-4209-AF31-D08A29727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21887" r="24840" b="29845"/>
          <a:stretch/>
        </p:blipFill>
        <p:spPr bwMode="auto">
          <a:xfrm>
            <a:off x="7942460" y="5773543"/>
            <a:ext cx="1361144" cy="99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arol Christian Poell">
            <a:extLst>
              <a:ext uri="{FF2B5EF4-FFF2-40B4-BE49-F238E27FC236}">
                <a16:creationId xmlns:a16="http://schemas.microsoft.com/office/drawing/2014/main" id="{BFF76BD8-AED5-4C02-80DA-A778915FE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4" b="26931"/>
          <a:stretch/>
        </p:blipFill>
        <p:spPr bwMode="auto">
          <a:xfrm>
            <a:off x="2106780" y="3896072"/>
            <a:ext cx="2729985" cy="5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JW Anderson">
            <a:extLst>
              <a:ext uri="{FF2B5EF4-FFF2-40B4-BE49-F238E27FC236}">
                <a16:creationId xmlns:a16="http://schemas.microsoft.com/office/drawing/2014/main" id="{15C75B4D-6164-44B8-AAF2-701E34E03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77" y="2351964"/>
            <a:ext cx="958523" cy="9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Meaning Louis Vuitton logo and symbol | history and evolution | Fashion logo  design inspiration, Fashion logo, Fashion logo design">
            <a:extLst>
              <a:ext uri="{FF2B5EF4-FFF2-40B4-BE49-F238E27FC236}">
                <a16:creationId xmlns:a16="http://schemas.microsoft.com/office/drawing/2014/main" id="{7CDDA532-A5D1-4499-B441-0CF882C9C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51" y="4559871"/>
            <a:ext cx="1760269" cy="13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s The Coco Chanel Logo Really On London's Lampposts? | Londonist">
            <a:extLst>
              <a:ext uri="{FF2B5EF4-FFF2-40B4-BE49-F238E27FC236}">
                <a16:creationId xmlns:a16="http://schemas.microsoft.com/office/drawing/2014/main" id="{6F2ED8EB-8397-46E5-9546-E329D3D64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r="19873"/>
          <a:stretch/>
        </p:blipFill>
        <p:spPr bwMode="auto">
          <a:xfrm>
            <a:off x="4045004" y="5150300"/>
            <a:ext cx="715705" cy="48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30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A0DFA220DED74CB80B51223D2D483E" ma:contentTypeVersion="13" ma:contentTypeDescription="Create a new document." ma:contentTypeScope="" ma:versionID="5738b5746953c00b8c4e940f73fc2828">
  <xsd:schema xmlns:xsd="http://www.w3.org/2001/XMLSchema" xmlns:xs="http://www.w3.org/2001/XMLSchema" xmlns:p="http://schemas.microsoft.com/office/2006/metadata/properties" xmlns:ns3="09daf11b-8b22-4aaa-ab38-0e33d2e8810f" xmlns:ns4="852d1042-0cbf-4732-b6dd-ae338fb10ddb" targetNamespace="http://schemas.microsoft.com/office/2006/metadata/properties" ma:root="true" ma:fieldsID="8137e0831c95f9f3a89a75088dd16e39" ns3:_="" ns4:_="">
    <xsd:import namespace="09daf11b-8b22-4aaa-ab38-0e33d2e8810f"/>
    <xsd:import namespace="852d1042-0cbf-4732-b6dd-ae338fb10dd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daf11b-8b22-4aaa-ab38-0e33d2e881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d1042-0cbf-4732-b6dd-ae338fb10d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500CAB-B0D4-4862-9147-BD226157DBC9}">
  <ds:schemaRefs>
    <ds:schemaRef ds:uri="09daf11b-8b22-4aaa-ab38-0e33d2e8810f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852d1042-0cbf-4732-b6dd-ae338fb10ddb"/>
  </ds:schemaRefs>
</ds:datastoreItem>
</file>

<file path=customXml/itemProps2.xml><?xml version="1.0" encoding="utf-8"?>
<ds:datastoreItem xmlns:ds="http://schemas.openxmlformats.org/officeDocument/2006/customXml" ds:itemID="{893FCD14-4ABC-4085-BC4B-DDAEB11873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C465A2-B562-4324-A53E-F357DFD56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daf11b-8b22-4aaa-ab38-0e33d2e8810f"/>
    <ds:schemaRef ds:uri="852d1042-0cbf-4732-b6dd-ae338fb10d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18602</TotalTime>
  <Words>212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Lato</vt:lpstr>
      <vt:lpstr>Office Theme</vt:lpstr>
      <vt:lpstr>INTRO TO DPS  Final years Feedback session</vt:lpstr>
      <vt:lpstr>Participant consent to audio record session.</vt:lpstr>
      <vt:lpstr>Participant consent to audio record session.</vt:lpstr>
      <vt:lpstr>PowerPoint Presentation</vt:lpstr>
    </vt:vector>
  </TitlesOfParts>
  <Company>University of the Arts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DPS Final years feedback</dc:title>
  <dc:creator>Wande Awoniyi</dc:creator>
  <cp:lastModifiedBy>Wande Awoniyi</cp:lastModifiedBy>
  <cp:revision>10</cp:revision>
  <dcterms:created xsi:type="dcterms:W3CDTF">2022-11-09T09:54:25Z</dcterms:created>
  <dcterms:modified xsi:type="dcterms:W3CDTF">2024-05-11T10:58:37Z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0x01010061A0DFA220DED74CB80B51223D2D483E</vt:lpwstr>
  </property>
</Properties>
</file>