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Lst>
  <p:notesMasterIdLst>
    <p:notesMasterId r:id="rId55"/>
  </p:notesMasterIdLst>
  <p:sldIdLst>
    <p:sldId id="444" r:id="rId6"/>
    <p:sldId id="273" r:id="rId7"/>
    <p:sldId id="258" r:id="rId8"/>
    <p:sldId id="509" r:id="rId9"/>
    <p:sldId id="494" r:id="rId10"/>
    <p:sldId id="427" r:id="rId11"/>
    <p:sldId id="495" r:id="rId12"/>
    <p:sldId id="496" r:id="rId13"/>
    <p:sldId id="497" r:id="rId14"/>
    <p:sldId id="498" r:id="rId15"/>
    <p:sldId id="481" r:id="rId16"/>
    <p:sldId id="499" r:id="rId17"/>
    <p:sldId id="445" r:id="rId18"/>
    <p:sldId id="502" r:id="rId19"/>
    <p:sldId id="500" r:id="rId20"/>
    <p:sldId id="449" r:id="rId21"/>
    <p:sldId id="458" r:id="rId22"/>
    <p:sldId id="459" r:id="rId23"/>
    <p:sldId id="428" r:id="rId24"/>
    <p:sldId id="460" r:id="rId25"/>
    <p:sldId id="461" r:id="rId26"/>
    <p:sldId id="462" r:id="rId27"/>
    <p:sldId id="463" r:id="rId28"/>
    <p:sldId id="503" r:id="rId29"/>
    <p:sldId id="504" r:id="rId30"/>
    <p:sldId id="505" r:id="rId31"/>
    <p:sldId id="470" r:id="rId32"/>
    <p:sldId id="466" r:id="rId33"/>
    <p:sldId id="474" r:id="rId34"/>
    <p:sldId id="291" r:id="rId35"/>
    <p:sldId id="423" r:id="rId36"/>
    <p:sldId id="467" r:id="rId37"/>
    <p:sldId id="475" r:id="rId38"/>
    <p:sldId id="478" r:id="rId39"/>
    <p:sldId id="310" r:id="rId40"/>
    <p:sldId id="480" r:id="rId41"/>
    <p:sldId id="477" r:id="rId42"/>
    <p:sldId id="332" r:id="rId43"/>
    <p:sldId id="407" r:id="rId44"/>
    <p:sldId id="450" r:id="rId45"/>
    <p:sldId id="469" r:id="rId46"/>
    <p:sldId id="506" r:id="rId47"/>
    <p:sldId id="471" r:id="rId48"/>
    <p:sldId id="507" r:id="rId49"/>
    <p:sldId id="422" r:id="rId50"/>
    <p:sldId id="508" r:id="rId51"/>
    <p:sldId id="307" r:id="rId52"/>
    <p:sldId id="438" r:id="rId53"/>
    <p:sldId id="46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de Awoniyi" initials="WA" lastIdx="1" clrIdx="0">
    <p:extLst>
      <p:ext uri="{19B8F6BF-5375-455C-9EA6-DF929625EA0E}">
        <p15:presenceInfo xmlns:p15="http://schemas.microsoft.com/office/powerpoint/2012/main" userId="S::w.awoniyi@csm.arts.ac.uk::44f6bac6-6fdb-4b1a-ad3b-148957a594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6FE"/>
    <a:srgbClr val="CFE7FD"/>
    <a:srgbClr val="FCE7FF"/>
    <a:srgbClr val="E0E7F6"/>
    <a:srgbClr val="E5ECF1"/>
    <a:srgbClr val="DEEFFE"/>
    <a:srgbClr val="E9F3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697D6-D6FC-48B4-8464-B79A49E56EC5}" v="1329" dt="2023-11-29T11:32:13.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12452-1F8C-41CF-89C2-86D872633A49}" type="datetimeFigureOut">
              <a:rPr lang="en-GB" smtClean="0"/>
              <a:t>11/05/2024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11FF2-5FA8-4461-9F98-C6F6591AF6A4}" type="slidenum">
              <a:rPr lang="en-GB" smtClean="0"/>
              <a:t>‹#›</a:t>
            </a:fld>
            <a:endParaRPr lang="en-GB"/>
          </a:p>
        </p:txBody>
      </p:sp>
    </p:spTree>
    <p:extLst>
      <p:ext uri="{BB962C8B-B14F-4D97-AF65-F5344CB8AC3E}">
        <p14:creationId xmlns:p14="http://schemas.microsoft.com/office/powerpoint/2010/main" val="426655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avoid overloading the slides with text, use speaker notes to add more detail and prompts.</a:t>
            </a:r>
          </a:p>
        </p:txBody>
      </p:sp>
      <p:sp>
        <p:nvSpPr>
          <p:cNvPr id="4" name="Slide Number Placeholder 3"/>
          <p:cNvSpPr>
            <a:spLocks noGrp="1"/>
          </p:cNvSpPr>
          <p:nvPr>
            <p:ph type="sldNum" sz="quarter" idx="5"/>
          </p:nvPr>
        </p:nvSpPr>
        <p:spPr/>
        <p:txBody>
          <a:bodyPr/>
          <a:lstStyle/>
          <a:p>
            <a:fld id="{70CC1D15-B5DE-4BD5-A4FB-8CE7A139D482}" type="slidenum">
              <a:rPr lang="en-GB" smtClean="0"/>
              <a:t>2</a:t>
            </a:fld>
            <a:endParaRPr lang="en-GB"/>
          </a:p>
        </p:txBody>
      </p:sp>
    </p:spTree>
    <p:extLst>
      <p:ext uri="{BB962C8B-B14F-4D97-AF65-F5344CB8AC3E}">
        <p14:creationId xmlns:p14="http://schemas.microsoft.com/office/powerpoint/2010/main" val="384972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think you can show this as an example but not as a set format.</a:t>
            </a:r>
          </a:p>
          <a:p>
            <a:r>
              <a:rPr lang="en-US"/>
              <a:t>Everyone would have their own approach to prepare a portfolio but maybe you can share the key elements that needs to be included.</a:t>
            </a:r>
          </a:p>
        </p:txBody>
      </p:sp>
      <p:sp>
        <p:nvSpPr>
          <p:cNvPr id="4" name="Slide Number Placeholder 3"/>
          <p:cNvSpPr>
            <a:spLocks noGrp="1"/>
          </p:cNvSpPr>
          <p:nvPr>
            <p:ph type="sldNum" sz="quarter" idx="5"/>
          </p:nvPr>
        </p:nvSpPr>
        <p:spPr/>
        <p:txBody>
          <a:bodyPr/>
          <a:lstStyle/>
          <a:p>
            <a:fld id="{5AA11FF2-5FA8-4461-9F98-C6F6591AF6A4}" type="slidenum">
              <a:rPr lang="en-GB" smtClean="0"/>
              <a:t>36</a:t>
            </a:fld>
            <a:endParaRPr lang="en-GB"/>
          </a:p>
        </p:txBody>
      </p:sp>
    </p:spTree>
    <p:extLst>
      <p:ext uri="{BB962C8B-B14F-4D97-AF65-F5344CB8AC3E}">
        <p14:creationId xmlns:p14="http://schemas.microsoft.com/office/powerpoint/2010/main" val="271562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GB"/>
              <a:t>Preparing for your DPS journey Part II November 2023</a:t>
            </a:r>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722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d – thank you and contact details">
    <p:bg>
      <p:bgPr>
        <a:solidFill>
          <a:schemeClr val="tx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7AA1D43C-71F1-9D4B-BD31-C7E5E8F2A5DD}"/>
              </a:ext>
            </a:extLst>
          </p:cNvPr>
          <p:cNvSpPr>
            <a:spLocks noGrp="1"/>
          </p:cNvSpPr>
          <p:nvPr>
            <p:ph type="title" hasCustomPrompt="1"/>
          </p:nvPr>
        </p:nvSpPr>
        <p:spPr>
          <a:xfrm>
            <a:off x="480575" y="1592264"/>
            <a:ext cx="3635814" cy="4357686"/>
          </a:xfrm>
          <a:prstGeom prst="rect">
            <a:avLst/>
          </a:prstGeom>
        </p:spPr>
        <p:txBody>
          <a:bodyPr vert="horz" lIns="0" tIns="0" rIns="0" bIns="0" rtlCol="0" anchor="ctr" anchorCtr="0">
            <a:noAutofit/>
          </a:bodyPr>
          <a:lstStyle>
            <a:lvl1pPr>
              <a:defRPr>
                <a:solidFill>
                  <a:schemeClr val="bg1"/>
                </a:solidFill>
              </a:defRPr>
            </a:lvl1pPr>
          </a:lstStyle>
          <a:p>
            <a:r>
              <a:rPr lang="en-GB" noProof="0"/>
              <a:t>Thank you</a:t>
            </a:r>
            <a:endParaRPr lang="en-GB"/>
          </a:p>
        </p:txBody>
      </p:sp>
      <p:sp>
        <p:nvSpPr>
          <p:cNvPr id="12" name="TextBox 11">
            <a:extLst>
              <a:ext uri="{FF2B5EF4-FFF2-40B4-BE49-F238E27FC236}">
                <a16:creationId xmlns:a16="http://schemas.microsoft.com/office/drawing/2014/main" id="{CE6882B2-221E-724F-B8AA-2F0E5363E18D}"/>
              </a:ext>
            </a:extLst>
          </p:cNvPr>
          <p:cNvSpPr txBox="1"/>
          <p:nvPr userDrawn="1"/>
        </p:nvSpPr>
        <p:spPr>
          <a:xfrm>
            <a:off x="480291" y="5610903"/>
            <a:ext cx="11232284" cy="515933"/>
          </a:xfrm>
          <a:prstGeom prst="rect">
            <a:avLst/>
          </a:prstGeom>
          <a:noFill/>
        </p:spPr>
        <p:txBody>
          <a:bodyPr wrap="square" lIns="0" tIns="0" rIns="0" bIns="0" rtlCol="0" anchor="t" anchorCtr="0">
            <a:noAutofit/>
          </a:bodyPr>
          <a:lstStyle/>
          <a:p>
            <a:pPr algn="r"/>
            <a:r>
              <a:rPr lang="en-US" sz="2400" b="1" err="1">
                <a:solidFill>
                  <a:schemeClr val="bg1"/>
                </a:solidFill>
              </a:rPr>
              <a:t>arts.ac.uk</a:t>
            </a:r>
            <a:endParaRPr lang="en-US" sz="2400" b="1">
              <a:solidFill>
                <a:schemeClr val="bg1"/>
              </a:solidFill>
            </a:endParaRPr>
          </a:p>
        </p:txBody>
      </p:sp>
      <p:cxnSp>
        <p:nvCxnSpPr>
          <p:cNvPr id="8" name="Straight Connector 7">
            <a:extLst>
              <a:ext uri="{FF2B5EF4-FFF2-40B4-BE49-F238E27FC236}">
                <a16:creationId xmlns:a16="http://schemas.microsoft.com/office/drawing/2014/main" id="{13991515-FC5A-7B45-B827-6D443E93724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26493116-35C0-FF48-AF08-8512B15DF4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38" y="6149181"/>
            <a:ext cx="2166332" cy="527751"/>
          </a:xfrm>
          <a:prstGeom prst="rect">
            <a:avLst/>
          </a:prstGeom>
        </p:spPr>
      </p:pic>
    </p:spTree>
    <p:extLst>
      <p:ext uri="{BB962C8B-B14F-4D97-AF65-F5344CB8AC3E}">
        <p14:creationId xmlns:p14="http://schemas.microsoft.com/office/powerpoint/2010/main" val="201530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two images">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DE77F893-67C0-CE4F-A59D-E2C0A7A456E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20" name="Title 1">
            <a:extLst>
              <a:ext uri="{FF2B5EF4-FFF2-40B4-BE49-F238E27FC236}">
                <a16:creationId xmlns:a16="http://schemas.microsoft.com/office/drawing/2014/main" id="{2F15A368-1733-764C-B16B-70BDFCDA4CD0}"/>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998" y="1602535"/>
            <a:ext cx="6479602" cy="4347415"/>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3" descr="Add image here"/>
          <p:cNvSpPr>
            <a:spLocks noGrp="1"/>
          </p:cNvSpPr>
          <p:nvPr>
            <p:ph type="pic" sz="quarter" idx="10"/>
          </p:nvPr>
        </p:nvSpPr>
        <p:spPr>
          <a:xfrm>
            <a:off x="8075613" y="1602536"/>
            <a:ext cx="3636387" cy="2088000"/>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sp>
        <p:nvSpPr>
          <p:cNvPr id="18" name="Picture Placeholder 3" descr="Add image here or remove placeholder box if not required">
            <a:extLst>
              <a:ext uri="{FF2B5EF4-FFF2-40B4-BE49-F238E27FC236}">
                <a16:creationId xmlns:a16="http://schemas.microsoft.com/office/drawing/2014/main" id="{856F6CC8-311C-B64C-8916-5A1222AAACF9}"/>
              </a:ext>
            </a:extLst>
          </p:cNvPr>
          <p:cNvSpPr>
            <a:spLocks noGrp="1"/>
          </p:cNvSpPr>
          <p:nvPr>
            <p:ph type="pic" sz="quarter" idx="16"/>
          </p:nvPr>
        </p:nvSpPr>
        <p:spPr>
          <a:xfrm>
            <a:off x="8075613" y="3843729"/>
            <a:ext cx="3636000" cy="2088000"/>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cxnSp>
        <p:nvCxnSpPr>
          <p:cNvPr id="13" name="Straight Connector 12">
            <a:extLst>
              <a:ext uri="{FF2B5EF4-FFF2-40B4-BE49-F238E27FC236}">
                <a16:creationId xmlns:a16="http://schemas.microsoft.com/office/drawing/2014/main" id="{2331FF65-03E8-8A49-B200-30B7E9B5FC3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C8133EC-9DC1-F44C-B1B5-F8673898FC3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232" y="6151331"/>
            <a:ext cx="2166620" cy="527821"/>
          </a:xfrm>
          <a:prstGeom prst="rect">
            <a:avLst/>
          </a:prstGeom>
        </p:spPr>
      </p:pic>
      <p:sp>
        <p:nvSpPr>
          <p:cNvPr id="22" name="Footer Placeholder 4">
            <a:extLst>
              <a:ext uri="{FF2B5EF4-FFF2-40B4-BE49-F238E27FC236}">
                <a16:creationId xmlns:a16="http://schemas.microsoft.com/office/drawing/2014/main" id="{3FCB8051-DAAA-514B-972B-6B1708BD24EF}"/>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Preparing for your DPS journey Part II November 2023</a:t>
            </a:r>
          </a:p>
        </p:txBody>
      </p:sp>
      <p:sp>
        <p:nvSpPr>
          <p:cNvPr id="14" name="Slide Number Placeholder 5">
            <a:extLst>
              <a:ext uri="{FF2B5EF4-FFF2-40B4-BE49-F238E27FC236}">
                <a16:creationId xmlns:a16="http://schemas.microsoft.com/office/drawing/2014/main" id="{63848389-282B-0C4B-90ED-D81CEE670DA9}"/>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Tree>
    <p:extLst>
      <p:ext uri="{BB962C8B-B14F-4D97-AF65-F5344CB8AC3E}">
        <p14:creationId xmlns:p14="http://schemas.microsoft.com/office/powerpoint/2010/main" val="13203661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Preparing for your DPS journey Part II November 2023</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18821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Preparing for your DPS journey Part II November 2023</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8153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Preparing for your DPS journey Part II November 2023</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6866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Preparing for your DPS journey Part II November 2023</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02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GB"/>
              <a:t>Preparing for your DPS journey Part II November 2023</a:t>
            </a:r>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4036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GB"/>
              <a:t>Preparing for your DPS journey Part II November 2023</a:t>
            </a:r>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059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Preparing for your DPS journey Part II November 2023</a:t>
            </a: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2112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Preparing for your DPS journey Part II November 2023</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362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GB"/>
              <a:t>Preparing for your DPS journey Part II November 2023</a:t>
            </a:r>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52010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Preparing for your DPS journey Part II November 2023</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0465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Preparing for your DPS journey Part II November 2023</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32156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Preparing for your DPS journey Part II November 2023</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1862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and two images">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DE77F893-67C0-CE4F-A59D-E2C0A7A456E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20" name="Title 1">
            <a:extLst>
              <a:ext uri="{FF2B5EF4-FFF2-40B4-BE49-F238E27FC236}">
                <a16:creationId xmlns:a16="http://schemas.microsoft.com/office/drawing/2014/main" id="{2F15A368-1733-764C-B16B-70BDFCDA4CD0}"/>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998" y="1602535"/>
            <a:ext cx="6479602" cy="4347415"/>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3" descr="Add image here"/>
          <p:cNvSpPr>
            <a:spLocks noGrp="1"/>
          </p:cNvSpPr>
          <p:nvPr>
            <p:ph type="pic" sz="quarter" idx="10"/>
          </p:nvPr>
        </p:nvSpPr>
        <p:spPr>
          <a:xfrm>
            <a:off x="8075613" y="1602536"/>
            <a:ext cx="3636387" cy="2088000"/>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sp>
        <p:nvSpPr>
          <p:cNvPr id="18" name="Picture Placeholder 3" descr="Add image here or remove placeholder box if not required">
            <a:extLst>
              <a:ext uri="{FF2B5EF4-FFF2-40B4-BE49-F238E27FC236}">
                <a16:creationId xmlns:a16="http://schemas.microsoft.com/office/drawing/2014/main" id="{856F6CC8-311C-B64C-8916-5A1222AAACF9}"/>
              </a:ext>
            </a:extLst>
          </p:cNvPr>
          <p:cNvSpPr>
            <a:spLocks noGrp="1"/>
          </p:cNvSpPr>
          <p:nvPr>
            <p:ph type="pic" sz="quarter" idx="16"/>
          </p:nvPr>
        </p:nvSpPr>
        <p:spPr>
          <a:xfrm>
            <a:off x="8075613" y="3843729"/>
            <a:ext cx="3636000" cy="2088000"/>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cxnSp>
        <p:nvCxnSpPr>
          <p:cNvPr id="13" name="Straight Connector 12">
            <a:extLst>
              <a:ext uri="{FF2B5EF4-FFF2-40B4-BE49-F238E27FC236}">
                <a16:creationId xmlns:a16="http://schemas.microsoft.com/office/drawing/2014/main" id="{2331FF65-03E8-8A49-B200-30B7E9B5FC3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C8133EC-9DC1-F44C-B1B5-F8673898FC3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232" y="6151331"/>
            <a:ext cx="2166620" cy="527821"/>
          </a:xfrm>
          <a:prstGeom prst="rect">
            <a:avLst/>
          </a:prstGeom>
        </p:spPr>
      </p:pic>
      <p:sp>
        <p:nvSpPr>
          <p:cNvPr id="22" name="Footer Placeholder 4">
            <a:extLst>
              <a:ext uri="{FF2B5EF4-FFF2-40B4-BE49-F238E27FC236}">
                <a16:creationId xmlns:a16="http://schemas.microsoft.com/office/drawing/2014/main" id="{3FCB8051-DAAA-514B-972B-6B1708BD24EF}"/>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Preparing for your DPS journey Part II November 2023</a:t>
            </a:r>
          </a:p>
        </p:txBody>
      </p:sp>
      <p:sp>
        <p:nvSpPr>
          <p:cNvPr id="14" name="Slide Number Placeholder 5">
            <a:extLst>
              <a:ext uri="{FF2B5EF4-FFF2-40B4-BE49-F238E27FC236}">
                <a16:creationId xmlns:a16="http://schemas.microsoft.com/office/drawing/2014/main" id="{63848389-282B-0C4B-90ED-D81CEE670DA9}"/>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Tree>
    <p:extLst>
      <p:ext uri="{BB962C8B-B14F-4D97-AF65-F5344CB8AC3E}">
        <p14:creationId xmlns:p14="http://schemas.microsoft.com/office/powerpoint/2010/main" val="316547921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break slide or statement – symbol">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1450975" y="2489662"/>
            <a:ext cx="9290050" cy="1878676"/>
          </a:xfrm>
        </p:spPr>
        <p:txBody>
          <a:bodyPr anchor="ctr"/>
          <a:lstStyle>
            <a:lvl1pPr algn="ctr">
              <a:lnSpc>
                <a:spcPct val="110000"/>
              </a:lnSpc>
              <a:defRPr sz="3400" b="1">
                <a:solidFill>
                  <a:schemeClr val="bg1"/>
                </a:solidFill>
              </a:defRPr>
            </a:lvl1pPr>
          </a:lstStyle>
          <a:p>
            <a:r>
              <a:rPr lang="en-US"/>
              <a:t>Add Section title, quote or statement text </a:t>
            </a:r>
            <a:br>
              <a:rPr lang="en-US"/>
            </a:br>
            <a:r>
              <a:rPr lang="en-US"/>
              <a:t>2 lines max</a:t>
            </a:r>
            <a:endParaRPr lang="en-GB"/>
          </a:p>
        </p:txBody>
      </p:sp>
      <p:grpSp>
        <p:nvGrpSpPr>
          <p:cNvPr id="7" name="Group 6" descr="Large UAL brand symbol">
            <a:extLst>
              <a:ext uri="{FF2B5EF4-FFF2-40B4-BE49-F238E27FC236}">
                <a16:creationId xmlns:a16="http://schemas.microsoft.com/office/drawing/2014/main" id="{E4E37A13-D473-BA40-9527-A26177D39334}"/>
              </a:ext>
              <a:ext uri="{C183D7F6-B498-43B3-948B-1728B52AA6E4}">
                <adec:decorative xmlns:adec="http://schemas.microsoft.com/office/drawing/2017/decorative" val="0"/>
              </a:ext>
            </a:extLst>
          </p:cNvPr>
          <p:cNvGrpSpPr/>
          <p:nvPr userDrawn="1"/>
        </p:nvGrpSpPr>
        <p:grpSpPr>
          <a:xfrm>
            <a:off x="5156662" y="610986"/>
            <a:ext cx="1878676" cy="5636027"/>
            <a:chOff x="3429000" y="0"/>
            <a:chExt cx="2286000" cy="6858000"/>
          </a:xfrm>
        </p:grpSpPr>
        <p:sp>
          <p:nvSpPr>
            <p:cNvPr id="8" name="Rectangle 7">
              <a:extLst>
                <a:ext uri="{FF2B5EF4-FFF2-40B4-BE49-F238E27FC236}">
                  <a16:creationId xmlns:a16="http://schemas.microsoft.com/office/drawing/2014/main" id="{0D045CDF-EA93-134D-B504-A522F08E8F3D}"/>
                </a:ext>
              </a:extLst>
            </p:cNvPr>
            <p:cNvSpPr/>
            <p:nvPr userDrawn="1"/>
          </p:nvSpPr>
          <p:spPr>
            <a:xfrm>
              <a:off x="3429000" y="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AC84F8-E839-CA43-A60E-B83570C53937}"/>
                </a:ext>
              </a:extLst>
            </p:cNvPr>
            <p:cNvSpPr/>
            <p:nvPr userDrawn="1"/>
          </p:nvSpPr>
          <p:spPr>
            <a:xfrm>
              <a:off x="3429000" y="457200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3507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52C96613-2613-8145-BDBC-95527046A263}"/>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5" name="Title 1">
            <a:extLst>
              <a:ext uri="{FF2B5EF4-FFF2-40B4-BE49-F238E27FC236}">
                <a16:creationId xmlns:a16="http://schemas.microsoft.com/office/drawing/2014/main" id="{BC99F548-E5CC-0448-82E6-D55920EF41A7}"/>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3" name="Content Placeholder 2" descr="Add chart, table or image here">
            <a:extLst>
              <a:ext uri="{FF2B5EF4-FFF2-40B4-BE49-F238E27FC236}">
                <a16:creationId xmlns:a16="http://schemas.microsoft.com/office/drawing/2014/main" id="{6F5D1C0F-74B3-8A4E-AAC6-F9A9FAAF8A5F}"/>
              </a:ext>
            </a:extLst>
          </p:cNvPr>
          <p:cNvSpPr>
            <a:spLocks noGrp="1"/>
          </p:cNvSpPr>
          <p:nvPr>
            <p:ph sz="quarter" idx="18" hasCustomPrompt="1"/>
          </p:nvPr>
        </p:nvSpPr>
        <p:spPr>
          <a:xfrm>
            <a:off x="478546" y="1592262"/>
            <a:ext cx="11232972" cy="4357687"/>
          </a:xfrm>
        </p:spPr>
        <p:txBody>
          <a:bodyPr/>
          <a:lstStyle>
            <a:lvl1pPr marL="0" indent="0">
              <a:buNone/>
              <a:defRPr sz="1600"/>
            </a:lvl1pPr>
          </a:lstStyle>
          <a:p>
            <a:pPr lvl="0"/>
            <a:r>
              <a:rPr lang="en-US"/>
              <a:t>Add chart/table/photo</a:t>
            </a:r>
            <a:endParaRPr lang="en-GB"/>
          </a:p>
        </p:txBody>
      </p:sp>
      <p:sp>
        <p:nvSpPr>
          <p:cNvPr id="11" name="Text Placeholder 2">
            <a:extLst>
              <a:ext uri="{FF2B5EF4-FFF2-40B4-BE49-F238E27FC236}">
                <a16:creationId xmlns:a16="http://schemas.microsoft.com/office/drawing/2014/main" id="{B14858DD-AB8C-C642-8FB0-4603A84195A1}"/>
              </a:ext>
            </a:extLst>
          </p:cNvPr>
          <p:cNvSpPr>
            <a:spLocks noGrp="1"/>
          </p:cNvSpPr>
          <p:nvPr>
            <p:ph type="body" sz="quarter" idx="13" hasCustomPrompt="1"/>
          </p:nvPr>
        </p:nvSpPr>
        <p:spPr>
          <a:xfrm>
            <a:off x="2166" y="5481275"/>
            <a:ext cx="2230339" cy="468000"/>
          </a:xfrm>
          <a:solidFill>
            <a:schemeClr val="bg1"/>
          </a:solidFill>
        </p:spPr>
        <p:txBody>
          <a:bodyPr anchor="ctr"/>
          <a:lstStyle>
            <a:lvl1pPr marL="0" indent="0">
              <a:buNone/>
              <a:defRPr sz="1800"/>
            </a:lvl1pPr>
            <a:lvl2pPr marL="432000" indent="0">
              <a:buFontTx/>
              <a:buNone/>
              <a:defRPr sz="1200"/>
            </a:lvl2pPr>
          </a:lstStyle>
          <a:p>
            <a:pPr lvl="1"/>
            <a:r>
              <a:rPr lang="en-US"/>
              <a:t> Image credit</a:t>
            </a:r>
            <a:br>
              <a:rPr lang="en-US"/>
            </a:br>
            <a:r>
              <a:rPr lang="en-US"/>
              <a:t> goes here</a:t>
            </a:r>
          </a:p>
        </p:txBody>
      </p:sp>
      <p:cxnSp>
        <p:nvCxnSpPr>
          <p:cNvPr id="10" name="Straight Connector 9">
            <a:extLst>
              <a:ext uri="{FF2B5EF4-FFF2-40B4-BE49-F238E27FC236}">
                <a16:creationId xmlns:a16="http://schemas.microsoft.com/office/drawing/2014/main" id="{BEFD903F-4131-8F43-9B3B-E47372010386}"/>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202E3689-8212-9B43-85C3-B813447C19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232" y="6151331"/>
            <a:ext cx="2166620" cy="527821"/>
          </a:xfrm>
          <a:prstGeom prst="rect">
            <a:avLst/>
          </a:prstGeom>
        </p:spPr>
      </p:pic>
      <p:sp>
        <p:nvSpPr>
          <p:cNvPr id="14" name="Footer Placeholder 4">
            <a:extLst>
              <a:ext uri="{FF2B5EF4-FFF2-40B4-BE49-F238E27FC236}">
                <a16:creationId xmlns:a16="http://schemas.microsoft.com/office/drawing/2014/main" id="{0685733F-6C6F-9549-84A0-153D083033CA}"/>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Preparing for your DPS journey Part II November 2023</a:t>
            </a:r>
          </a:p>
        </p:txBody>
      </p:sp>
      <p:sp>
        <p:nvSpPr>
          <p:cNvPr id="12" name="Slide Number Placeholder 5">
            <a:extLst>
              <a:ext uri="{FF2B5EF4-FFF2-40B4-BE49-F238E27FC236}">
                <a16:creationId xmlns:a16="http://schemas.microsoft.com/office/drawing/2014/main" id="{8CF0EE21-71A6-114A-A05C-5132C142511F}"/>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Tree>
    <p:extLst>
      <p:ext uri="{BB962C8B-B14F-4D97-AF65-F5344CB8AC3E}">
        <p14:creationId xmlns:p14="http://schemas.microsoft.com/office/powerpoint/2010/main" val="3994620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End – thank you and contact details">
    <p:bg>
      <p:bgPr>
        <a:solidFill>
          <a:schemeClr val="tx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7AA1D43C-71F1-9D4B-BD31-C7E5E8F2A5DD}"/>
              </a:ext>
            </a:extLst>
          </p:cNvPr>
          <p:cNvSpPr>
            <a:spLocks noGrp="1"/>
          </p:cNvSpPr>
          <p:nvPr>
            <p:ph type="title" hasCustomPrompt="1"/>
          </p:nvPr>
        </p:nvSpPr>
        <p:spPr>
          <a:xfrm>
            <a:off x="480575" y="1592264"/>
            <a:ext cx="3635814" cy="4357686"/>
          </a:xfrm>
          <a:prstGeom prst="rect">
            <a:avLst/>
          </a:prstGeom>
        </p:spPr>
        <p:txBody>
          <a:bodyPr vert="horz" lIns="0" tIns="0" rIns="0" bIns="0" rtlCol="0" anchor="ctr" anchorCtr="0">
            <a:noAutofit/>
          </a:bodyPr>
          <a:lstStyle>
            <a:lvl1pPr>
              <a:defRPr>
                <a:solidFill>
                  <a:schemeClr val="bg1"/>
                </a:solidFill>
              </a:defRPr>
            </a:lvl1pPr>
          </a:lstStyle>
          <a:p>
            <a:r>
              <a:rPr lang="en-GB" noProof="0"/>
              <a:t>Thank you</a:t>
            </a:r>
            <a:endParaRPr lang="en-GB"/>
          </a:p>
        </p:txBody>
      </p:sp>
      <p:sp>
        <p:nvSpPr>
          <p:cNvPr id="12" name="TextBox 11">
            <a:extLst>
              <a:ext uri="{FF2B5EF4-FFF2-40B4-BE49-F238E27FC236}">
                <a16:creationId xmlns:a16="http://schemas.microsoft.com/office/drawing/2014/main" id="{CE6882B2-221E-724F-B8AA-2F0E5363E18D}"/>
              </a:ext>
            </a:extLst>
          </p:cNvPr>
          <p:cNvSpPr txBox="1"/>
          <p:nvPr userDrawn="1"/>
        </p:nvSpPr>
        <p:spPr>
          <a:xfrm>
            <a:off x="480291" y="5610903"/>
            <a:ext cx="11232284" cy="515933"/>
          </a:xfrm>
          <a:prstGeom prst="rect">
            <a:avLst/>
          </a:prstGeom>
          <a:noFill/>
        </p:spPr>
        <p:txBody>
          <a:bodyPr wrap="square" lIns="0" tIns="0" rIns="0" bIns="0" rtlCol="0" anchor="t" anchorCtr="0">
            <a:noAutofit/>
          </a:bodyPr>
          <a:lstStyle/>
          <a:p>
            <a:pPr algn="r"/>
            <a:r>
              <a:rPr lang="en-US" sz="2400" b="1" err="1">
                <a:solidFill>
                  <a:schemeClr val="bg1"/>
                </a:solidFill>
              </a:rPr>
              <a:t>arts.ac.uk</a:t>
            </a:r>
            <a:endParaRPr lang="en-US" sz="2400" b="1">
              <a:solidFill>
                <a:schemeClr val="bg1"/>
              </a:solidFill>
            </a:endParaRPr>
          </a:p>
        </p:txBody>
      </p:sp>
      <p:cxnSp>
        <p:nvCxnSpPr>
          <p:cNvPr id="8" name="Straight Connector 7">
            <a:extLst>
              <a:ext uri="{FF2B5EF4-FFF2-40B4-BE49-F238E27FC236}">
                <a16:creationId xmlns:a16="http://schemas.microsoft.com/office/drawing/2014/main" id="{13991515-FC5A-7B45-B827-6D443E93724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26493116-35C0-FF48-AF08-8512B15DF4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38" y="6149181"/>
            <a:ext cx="2166332" cy="527751"/>
          </a:xfrm>
          <a:prstGeom prst="rect">
            <a:avLst/>
          </a:prstGeom>
        </p:spPr>
      </p:pic>
    </p:spTree>
    <p:extLst>
      <p:ext uri="{BB962C8B-B14F-4D97-AF65-F5344CB8AC3E}">
        <p14:creationId xmlns:p14="http://schemas.microsoft.com/office/powerpoint/2010/main" val="126919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GB"/>
              <a:t>Preparing for your DPS journey Part II November 2023</a:t>
            </a:r>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GB"/>
              <a:t>Preparing for your DPS journey Part II November 2023</a:t>
            </a:r>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GB"/>
              <a:t>Preparing for your DPS journey Part II November 2023</a:t>
            </a:r>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GB"/>
              <a:t>Preparing for your DPS journey Part II November 2023</a:t>
            </a:r>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GB"/>
              <a:t>Preparing for your DPS journey Part II November 2023</a:t>
            </a:r>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GB"/>
              <a:t>Preparing for your DPS journey Part II November 2023</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a:xfrm>
            <a:off x="1097279" y="6446838"/>
            <a:ext cx="6818262" cy="365125"/>
          </a:xfrm>
        </p:spPr>
        <p:txBody>
          <a:bodyPr/>
          <a:lstStyle/>
          <a:p>
            <a:pPr algn="l"/>
            <a:r>
              <a:rPr lang="en-GB"/>
              <a:t>Preparing for your DPS journey Part II November 2023</a:t>
            </a:r>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GB"/>
              <a:t>Preparing for your DPS journey Part II November 2023</a:t>
            </a:r>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90" r:id="rId11"/>
  </p:sldLayoutIdLst>
  <p:hf sldNum="0" hd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Preparing for your DPS journey Part II November 2023</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480174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ed.co.uk/career-advice/how-to-research-a-company-before-you-apply/" TargetMode="External"/><Relationship Id="rId2" Type="http://schemas.openxmlformats.org/officeDocument/2006/relationships/hyperlink" Target="https://www.reed.co.uk/career-advice/cvs/" TargetMode="Externa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pn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hyperlink" Target="https://moodle.arts.ac.uk/course/view.php?id=73517" TargetMode="Externa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hyperlink" Target="https://www.arts.ac.uk/students/student-careers/career-resources" TargetMode="External"/><Relationship Id="rId2" Type="http://schemas.openxmlformats.org/officeDocument/2006/relationships/hyperlink" Target="https://www.eventbrite.co.uk/e/student-career-one-to-ones-tickets-395163704277" TargetMode="External"/><Relationship Id="rId1" Type="http://schemas.openxmlformats.org/officeDocument/2006/relationships/slideLayout" Target="../slideLayouts/slideLayout23.xml"/><Relationship Id="rId5" Type="http://schemas.openxmlformats.org/officeDocument/2006/relationships/image" Target="../media/image53.png"/><Relationship Id="rId4" Type="http://schemas.openxmlformats.org/officeDocument/2006/relationships/hyperlink" Target="https://www.eventbrite.co.uk/e/career-wellbeing-one-to-ones-tickets-425607662977"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m.nishio@csm.arts.ac.uk" TargetMode="External"/><Relationship Id="rId2" Type="http://schemas.openxmlformats.org/officeDocument/2006/relationships/hyperlink" Target="mailto:w.awoniyi@csm.arts.ac.uk" TargetMode="Externa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eroscreening.com/social-media-screening"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reed.com/articles/what-is-social-media-screening" TargetMode="Externa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8B70FB46-DF3B-4AE9-8028-5D8CED080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2" y="17418"/>
            <a:ext cx="4076954" cy="993207"/>
          </a:xfrm>
          <a:prstGeom prst="rect">
            <a:avLst/>
          </a:prstGeom>
        </p:spPr>
      </p:pic>
      <p:sp>
        <p:nvSpPr>
          <p:cNvPr id="5" name="Title 1">
            <a:extLst>
              <a:ext uri="{FF2B5EF4-FFF2-40B4-BE49-F238E27FC236}">
                <a16:creationId xmlns:a16="http://schemas.microsoft.com/office/drawing/2014/main" id="{DD2FC738-912B-4BD2-A385-87C5CCA02941}"/>
              </a:ext>
            </a:extLst>
          </p:cNvPr>
          <p:cNvSpPr txBox="1">
            <a:spLocks/>
          </p:cNvSpPr>
          <p:nvPr/>
        </p:nvSpPr>
        <p:spPr>
          <a:xfrm>
            <a:off x="238501" y="1530417"/>
            <a:ext cx="5857499" cy="2733575"/>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a:solidFill>
                  <a:schemeClr val="bg1"/>
                </a:solidFill>
                <a:cs typeface="Calibri Light"/>
              </a:rPr>
              <a:t>Preparing For Your </a:t>
            </a:r>
          </a:p>
          <a:p>
            <a:r>
              <a:rPr lang="en-US" sz="4000">
                <a:solidFill>
                  <a:schemeClr val="bg1"/>
                </a:solidFill>
                <a:cs typeface="Calibri Light"/>
              </a:rPr>
              <a:t>DPS Journey</a:t>
            </a:r>
          </a:p>
          <a:p>
            <a:endParaRPr lang="en-US" sz="4000">
              <a:solidFill>
                <a:schemeClr val="bg1"/>
              </a:solidFill>
              <a:cs typeface="Calibri Light"/>
            </a:endParaRPr>
          </a:p>
          <a:p>
            <a:r>
              <a:rPr lang="en-US" sz="4000">
                <a:solidFill>
                  <a:schemeClr val="bg1"/>
                </a:solidFill>
                <a:cs typeface="Calibri Light"/>
              </a:rPr>
              <a:t>Part II</a:t>
            </a:r>
            <a:br>
              <a:rPr lang="en-US" sz="3600">
                <a:solidFill>
                  <a:schemeClr val="bg1"/>
                </a:solidFill>
                <a:cs typeface="Calibri Light"/>
              </a:rPr>
            </a:br>
            <a:endParaRPr lang="en-US" sz="3600" i="1">
              <a:solidFill>
                <a:schemeClr val="bg1"/>
              </a:solidFill>
              <a:cs typeface="Calibri Light"/>
            </a:endParaRPr>
          </a:p>
        </p:txBody>
      </p:sp>
      <p:sp>
        <p:nvSpPr>
          <p:cNvPr id="6" name="Subtitle 2">
            <a:extLst>
              <a:ext uri="{FF2B5EF4-FFF2-40B4-BE49-F238E27FC236}">
                <a16:creationId xmlns:a16="http://schemas.microsoft.com/office/drawing/2014/main" id="{2DB63FD6-2064-428A-B482-34AA959F8A39}"/>
              </a:ext>
            </a:extLst>
          </p:cNvPr>
          <p:cNvSpPr txBox="1">
            <a:spLocks/>
          </p:cNvSpPr>
          <p:nvPr/>
        </p:nvSpPr>
        <p:spPr>
          <a:xfrm>
            <a:off x="238501" y="5221705"/>
            <a:ext cx="4034395" cy="1063592"/>
          </a:xfrm>
          <a:prstGeom prst="rect">
            <a:avLst/>
          </a:prstGeom>
          <a:noFill/>
        </p:spPr>
        <p:txBody>
          <a:bodyPr vert="horz" lIns="91440" tIns="45720" rIns="9144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a:solidFill>
                  <a:schemeClr val="bg1"/>
                </a:solidFill>
                <a:latin typeface="Calibri" panose="020F0502020204030204" pitchFamily="34" charset="0"/>
                <a:cs typeface="Calibri" panose="020F0502020204030204" pitchFamily="34" charset="0"/>
              </a:rPr>
              <a:t>DPS Academic team</a:t>
            </a:r>
          </a:p>
          <a:p>
            <a:r>
              <a:rPr lang="en-US" sz="2800">
                <a:solidFill>
                  <a:schemeClr val="bg1"/>
                </a:solidFill>
                <a:latin typeface="Calibri" panose="020F0502020204030204" pitchFamily="34" charset="0"/>
                <a:cs typeface="Calibri" panose="020F0502020204030204" pitchFamily="34" charset="0"/>
              </a:rPr>
              <a:t>November 2023</a:t>
            </a:r>
          </a:p>
        </p:txBody>
      </p:sp>
      <p:pic>
        <p:nvPicPr>
          <p:cNvPr id="7" name="Picture 6">
            <a:extLst>
              <a:ext uri="{FF2B5EF4-FFF2-40B4-BE49-F238E27FC236}">
                <a16:creationId xmlns:a16="http://schemas.microsoft.com/office/drawing/2014/main" id="{63A02ED7-1E42-4661-A167-523369F11A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721600" y="0"/>
            <a:ext cx="4470400" cy="6857999"/>
          </a:xfrm>
          <a:prstGeom prst="rect">
            <a:avLst/>
          </a:prstGeom>
        </p:spPr>
      </p:pic>
      <p:sp>
        <p:nvSpPr>
          <p:cNvPr id="8" name="TextBox 7">
            <a:extLst>
              <a:ext uri="{FF2B5EF4-FFF2-40B4-BE49-F238E27FC236}">
                <a16:creationId xmlns:a16="http://schemas.microsoft.com/office/drawing/2014/main" id="{4C46D0EC-CB42-4162-AC97-595AE12D24A9}"/>
              </a:ext>
            </a:extLst>
          </p:cNvPr>
          <p:cNvSpPr txBox="1"/>
          <p:nvPr/>
        </p:nvSpPr>
        <p:spPr>
          <a:xfrm>
            <a:off x="8989996" y="6285297"/>
            <a:ext cx="2319688" cy="369332"/>
          </a:xfrm>
          <a:prstGeom prst="rect">
            <a:avLst/>
          </a:prstGeom>
          <a:noFill/>
        </p:spPr>
        <p:txBody>
          <a:bodyPr wrap="square" rtlCol="0">
            <a:spAutoFit/>
          </a:bodyPr>
          <a:lstStyle/>
          <a:p>
            <a:r>
              <a:rPr lang="en-GB"/>
              <a:t>Peter Do SS19</a:t>
            </a:r>
          </a:p>
        </p:txBody>
      </p:sp>
    </p:spTree>
    <p:extLst>
      <p:ext uri="{BB962C8B-B14F-4D97-AF65-F5344CB8AC3E}">
        <p14:creationId xmlns:p14="http://schemas.microsoft.com/office/powerpoint/2010/main" val="122294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7FC8B7F-AA2F-42AF-BED8-7AE6F8F311A7}"/>
              </a:ext>
            </a:extLst>
          </p:cNvPr>
          <p:cNvSpPr txBox="1"/>
          <p:nvPr/>
        </p:nvSpPr>
        <p:spPr>
          <a:xfrm>
            <a:off x="378061" y="729679"/>
            <a:ext cx="10036473" cy="815608"/>
          </a:xfrm>
          <a:prstGeom prst="rect">
            <a:avLst/>
          </a:prstGeom>
          <a:noFill/>
        </p:spPr>
        <p:txBody>
          <a:bodyPr wrap="square">
            <a:spAutoFit/>
          </a:bodyPr>
          <a:lstStyle/>
          <a:p>
            <a:pPr>
              <a:buClr>
                <a:schemeClr val="tx1">
                  <a:lumMod val="65000"/>
                  <a:lumOff val="35000"/>
                </a:schemeClr>
              </a:buClr>
              <a:buSzPct val="150000"/>
            </a:pPr>
            <a:endParaRPr lang="en-GB" sz="2400">
              <a:latin typeface="+mj-lt"/>
            </a:endParaRPr>
          </a:p>
          <a:p>
            <a:pPr>
              <a:buClr>
                <a:schemeClr val="tx1">
                  <a:lumMod val="65000"/>
                  <a:lumOff val="35000"/>
                </a:schemeClr>
              </a:buClr>
              <a:buSzPct val="150000"/>
            </a:pPr>
            <a:endParaRPr lang="en-GB" sz="1200">
              <a:latin typeface="+mj-lt"/>
            </a:endParaRPr>
          </a:p>
          <a:p>
            <a:pPr fontAlgn="base"/>
            <a:r>
              <a:rPr lang="en-GB" sz="1100" b="0">
                <a:effectLst/>
                <a:latin typeface="Raisonne Pro"/>
              </a:rPr>
              <a:t> </a:t>
            </a:r>
            <a:endParaRPr lang="en-GB"/>
          </a:p>
        </p:txBody>
      </p:sp>
      <p:sp>
        <p:nvSpPr>
          <p:cNvPr id="15" name="TextBox 14">
            <a:extLst>
              <a:ext uri="{FF2B5EF4-FFF2-40B4-BE49-F238E27FC236}">
                <a16:creationId xmlns:a16="http://schemas.microsoft.com/office/drawing/2014/main" id="{A638D607-8BE4-42B5-A769-66A332C82140}"/>
              </a:ext>
            </a:extLst>
          </p:cNvPr>
          <p:cNvSpPr txBox="1"/>
          <p:nvPr/>
        </p:nvSpPr>
        <p:spPr>
          <a:xfrm>
            <a:off x="10817158" y="5703449"/>
            <a:ext cx="1099420" cy="307777"/>
          </a:xfrm>
          <a:prstGeom prst="rect">
            <a:avLst/>
          </a:prstGeom>
          <a:noFill/>
        </p:spPr>
        <p:txBody>
          <a:bodyPr wrap="square" rtlCol="0">
            <a:spAutoFit/>
          </a:bodyPr>
          <a:lstStyle/>
          <a:p>
            <a:r>
              <a:rPr lang="en-GB" sz="1400">
                <a:solidFill>
                  <a:schemeClr val="bg1"/>
                </a:solidFill>
              </a:rPr>
              <a:t>Dior @ V&amp;A</a:t>
            </a:r>
          </a:p>
        </p:txBody>
      </p:sp>
      <p:pic>
        <p:nvPicPr>
          <p:cNvPr id="3" name="Picture 2" descr="A mannequins in a store&#10;&#10;Description automatically generated">
            <a:extLst>
              <a:ext uri="{FF2B5EF4-FFF2-40B4-BE49-F238E27FC236}">
                <a16:creationId xmlns:a16="http://schemas.microsoft.com/office/drawing/2014/main" id="{13A488CE-5A1D-4217-9B83-B6415BA13230}"/>
              </a:ext>
            </a:extLst>
          </p:cNvPr>
          <p:cNvPicPr>
            <a:picLocks noChangeAspect="1"/>
          </p:cNvPicPr>
          <p:nvPr/>
        </p:nvPicPr>
        <p:blipFill>
          <a:blip r:embed="rId2"/>
          <a:stretch>
            <a:fillRect/>
          </a:stretch>
        </p:blipFill>
        <p:spPr>
          <a:xfrm>
            <a:off x="1028265" y="334326"/>
            <a:ext cx="9788893" cy="5676900"/>
          </a:xfrm>
          <a:prstGeom prst="rect">
            <a:avLst/>
          </a:prstGeom>
        </p:spPr>
      </p:pic>
      <p:sp>
        <p:nvSpPr>
          <p:cNvPr id="9" name="TextBox 8">
            <a:extLst>
              <a:ext uri="{FF2B5EF4-FFF2-40B4-BE49-F238E27FC236}">
                <a16:creationId xmlns:a16="http://schemas.microsoft.com/office/drawing/2014/main" id="{97D48D06-851E-48A6-AF62-23A7D6EC45A8}"/>
              </a:ext>
            </a:extLst>
          </p:cNvPr>
          <p:cNvSpPr txBox="1"/>
          <p:nvPr/>
        </p:nvSpPr>
        <p:spPr>
          <a:xfrm>
            <a:off x="7392202" y="5641894"/>
            <a:ext cx="3805187" cy="369332"/>
          </a:xfrm>
          <a:prstGeom prst="rect">
            <a:avLst/>
          </a:prstGeom>
          <a:noFill/>
        </p:spPr>
        <p:txBody>
          <a:bodyPr wrap="square" rtlCol="0">
            <a:spAutoFit/>
          </a:bodyPr>
          <a:lstStyle/>
          <a:p>
            <a:r>
              <a:rPr lang="en-GB"/>
              <a:t>Fashion &amp;Nature exhibition V&amp;A</a:t>
            </a:r>
          </a:p>
        </p:txBody>
      </p:sp>
    </p:spTree>
    <p:extLst>
      <p:ext uri="{BB962C8B-B14F-4D97-AF65-F5344CB8AC3E}">
        <p14:creationId xmlns:p14="http://schemas.microsoft.com/office/powerpoint/2010/main" val="358666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64AB550-F7BB-4EE1-A442-D3351C260617}"/>
              </a:ext>
            </a:extLst>
          </p:cNvPr>
          <p:cNvSpPr>
            <a:spLocks noGrp="1"/>
          </p:cNvSpPr>
          <p:nvPr>
            <p:ph type="ctrTitle"/>
          </p:nvPr>
        </p:nvSpPr>
        <p:spPr>
          <a:xfrm>
            <a:off x="202130" y="135799"/>
            <a:ext cx="11231562" cy="720725"/>
          </a:xfrm>
        </p:spPr>
        <p:txBody>
          <a:bodyPr/>
          <a:lstStyle/>
          <a:p>
            <a:r>
              <a:rPr lang="en-GB" spc="-50">
                <a:solidFill>
                  <a:prstClr val="black"/>
                </a:solidFill>
                <a:latin typeface="Bookman Old Style" panose="020F0302020204030204"/>
              </a:rPr>
              <a:t>Activity: Global Brands &amp; Businesses</a:t>
            </a:r>
            <a:endParaRPr lang="en-GB"/>
          </a:p>
        </p:txBody>
      </p:sp>
      <p:cxnSp>
        <p:nvCxnSpPr>
          <p:cNvPr id="6" name="Straight Connector 5">
            <a:extLst>
              <a:ext uri="{FF2B5EF4-FFF2-40B4-BE49-F238E27FC236}">
                <a16:creationId xmlns:a16="http://schemas.microsoft.com/office/drawing/2014/main" id="{DFC6AF1F-3B40-4115-9B67-99635A85275C}"/>
              </a:ext>
            </a:extLst>
          </p:cNvPr>
          <p:cNvCxnSpPr/>
          <p:nvPr/>
        </p:nvCxnSpPr>
        <p:spPr>
          <a:xfrm>
            <a:off x="202130" y="856524"/>
            <a:ext cx="7449954"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7FC8B7F-AA2F-42AF-BED8-7AE6F8F311A7}"/>
              </a:ext>
            </a:extLst>
          </p:cNvPr>
          <p:cNvSpPr txBox="1"/>
          <p:nvPr/>
        </p:nvSpPr>
        <p:spPr>
          <a:xfrm>
            <a:off x="111468" y="846774"/>
            <a:ext cx="5984532" cy="2585323"/>
          </a:xfrm>
          <a:prstGeom prst="rect">
            <a:avLst/>
          </a:prstGeom>
          <a:noFill/>
        </p:spPr>
        <p:txBody>
          <a:bodyPr wrap="square">
            <a:spAutoFit/>
          </a:bodyPr>
          <a:lstStyle/>
          <a:p>
            <a:pPr>
              <a:buClr>
                <a:schemeClr val="tx1">
                  <a:lumMod val="65000"/>
                  <a:lumOff val="35000"/>
                </a:schemeClr>
              </a:buClr>
              <a:buSzPct val="150000"/>
            </a:pPr>
            <a:endParaRPr lang="en-GB"/>
          </a:p>
          <a:p>
            <a:pPr>
              <a:buClr>
                <a:schemeClr val="tx1">
                  <a:lumMod val="65000"/>
                  <a:lumOff val="35000"/>
                </a:schemeClr>
              </a:buClr>
              <a:buSzPct val="150000"/>
            </a:pPr>
            <a:r>
              <a:rPr lang="en-GB" sz="2400"/>
              <a:t>Create a mind map:</a:t>
            </a:r>
          </a:p>
          <a:p>
            <a:pPr>
              <a:buClr>
                <a:schemeClr val="tx1">
                  <a:lumMod val="65000"/>
                  <a:lumOff val="35000"/>
                </a:schemeClr>
              </a:buClr>
              <a:buSzPct val="150000"/>
            </a:pPr>
            <a:r>
              <a:rPr lang="en-GB" sz="2400"/>
              <a:t>In 2 minutes list as many Non European or US brands, businesses, creatives. </a:t>
            </a:r>
          </a:p>
          <a:p>
            <a:pPr>
              <a:buClr>
                <a:schemeClr val="tx1">
                  <a:lumMod val="65000"/>
                  <a:lumOff val="35000"/>
                </a:schemeClr>
              </a:buClr>
              <a:buSzPct val="150000"/>
            </a:pPr>
            <a:r>
              <a:rPr lang="en-GB" sz="2400"/>
              <a:t>Think emergent markets such as South America, Asia Pacific region, Africa, </a:t>
            </a:r>
          </a:p>
          <a:p>
            <a:pPr>
              <a:buClr>
                <a:schemeClr val="tx1">
                  <a:lumMod val="65000"/>
                  <a:lumOff val="35000"/>
                </a:schemeClr>
              </a:buClr>
              <a:buSzPct val="150000"/>
            </a:pPr>
            <a:r>
              <a:rPr lang="en-GB" sz="2400"/>
              <a:t>The Middle east…. </a:t>
            </a:r>
            <a:r>
              <a:rPr lang="en-GB" sz="2400">
                <a:solidFill>
                  <a:srgbClr val="FF0000"/>
                </a:solidFill>
              </a:rPr>
              <a:t>Do not use Google!</a:t>
            </a:r>
          </a:p>
        </p:txBody>
      </p:sp>
      <p:sp>
        <p:nvSpPr>
          <p:cNvPr id="15" name="TextBox 14">
            <a:extLst>
              <a:ext uri="{FF2B5EF4-FFF2-40B4-BE49-F238E27FC236}">
                <a16:creationId xmlns:a16="http://schemas.microsoft.com/office/drawing/2014/main" id="{A638D607-8BE4-42B5-A769-66A332C82140}"/>
              </a:ext>
            </a:extLst>
          </p:cNvPr>
          <p:cNvSpPr txBox="1"/>
          <p:nvPr/>
        </p:nvSpPr>
        <p:spPr>
          <a:xfrm>
            <a:off x="10817158" y="5703449"/>
            <a:ext cx="1099420" cy="307777"/>
          </a:xfrm>
          <a:prstGeom prst="rect">
            <a:avLst/>
          </a:prstGeom>
          <a:noFill/>
        </p:spPr>
        <p:txBody>
          <a:bodyPr wrap="square" rtlCol="0">
            <a:spAutoFit/>
          </a:bodyPr>
          <a:lstStyle/>
          <a:p>
            <a:r>
              <a:rPr lang="en-GB" sz="1400">
                <a:solidFill>
                  <a:schemeClr val="bg1"/>
                </a:solidFill>
              </a:rPr>
              <a:t>Dior @ V&amp;A</a:t>
            </a:r>
          </a:p>
        </p:txBody>
      </p:sp>
      <p:pic>
        <p:nvPicPr>
          <p:cNvPr id="6146" name="Picture 2" descr="1 Map of the Asia-Pacific region ">
            <a:extLst>
              <a:ext uri="{FF2B5EF4-FFF2-40B4-BE49-F238E27FC236}">
                <a16:creationId xmlns:a16="http://schemas.microsoft.com/office/drawing/2014/main" id="{1675682B-D375-4135-A0A8-9C1C848CC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171" y="866274"/>
            <a:ext cx="5843361" cy="5307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9FBED7-088D-4C94-A699-1B7886E53550}"/>
              </a:ext>
            </a:extLst>
          </p:cNvPr>
          <p:cNvSpPr txBox="1"/>
          <p:nvPr/>
        </p:nvSpPr>
        <p:spPr>
          <a:xfrm>
            <a:off x="7517331" y="5711154"/>
            <a:ext cx="3135873" cy="338554"/>
          </a:xfrm>
          <a:prstGeom prst="rect">
            <a:avLst/>
          </a:prstGeom>
          <a:noFill/>
        </p:spPr>
        <p:txBody>
          <a:bodyPr wrap="square" rtlCol="0">
            <a:spAutoFit/>
          </a:bodyPr>
          <a:lstStyle/>
          <a:p>
            <a:r>
              <a:rPr lang="en-GB" sz="1600"/>
              <a:t>Map of Asia-Pacific region</a:t>
            </a:r>
          </a:p>
        </p:txBody>
      </p:sp>
      <p:sp>
        <p:nvSpPr>
          <p:cNvPr id="3" name="Oval 2">
            <a:extLst>
              <a:ext uri="{FF2B5EF4-FFF2-40B4-BE49-F238E27FC236}">
                <a16:creationId xmlns:a16="http://schemas.microsoft.com/office/drawing/2014/main" id="{89110756-D49B-434E-96E9-410E2277887F}"/>
              </a:ext>
            </a:extLst>
          </p:cNvPr>
          <p:cNvSpPr/>
          <p:nvPr/>
        </p:nvSpPr>
        <p:spPr>
          <a:xfrm>
            <a:off x="1472665" y="4230080"/>
            <a:ext cx="2906830" cy="1328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Non-Euro &amp; US brands &amp; businesses</a:t>
            </a:r>
          </a:p>
        </p:txBody>
      </p:sp>
      <p:cxnSp>
        <p:nvCxnSpPr>
          <p:cNvPr id="11" name="Straight Connector 10">
            <a:extLst>
              <a:ext uri="{FF2B5EF4-FFF2-40B4-BE49-F238E27FC236}">
                <a16:creationId xmlns:a16="http://schemas.microsoft.com/office/drawing/2014/main" id="{0EA6AA34-5AAB-4045-B9E1-2285D0C2BC1F}"/>
              </a:ext>
            </a:extLst>
          </p:cNvPr>
          <p:cNvCxnSpPr>
            <a:cxnSpLocks/>
          </p:cNvCxnSpPr>
          <p:nvPr/>
        </p:nvCxnSpPr>
        <p:spPr>
          <a:xfrm flipV="1">
            <a:off x="2926080" y="3520113"/>
            <a:ext cx="0" cy="709968"/>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B38F5D9-2CFB-4E22-A7D9-FFFFF88F22D6}"/>
              </a:ext>
            </a:extLst>
          </p:cNvPr>
          <p:cNvCxnSpPr>
            <a:cxnSpLocks/>
          </p:cNvCxnSpPr>
          <p:nvPr/>
        </p:nvCxnSpPr>
        <p:spPr>
          <a:xfrm flipV="1">
            <a:off x="4379495" y="4870734"/>
            <a:ext cx="723292" cy="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F8C2FDE-6DCA-4128-A01E-9239811B3F56}"/>
              </a:ext>
            </a:extLst>
          </p:cNvPr>
          <p:cNvCxnSpPr>
            <a:cxnSpLocks/>
          </p:cNvCxnSpPr>
          <p:nvPr/>
        </p:nvCxnSpPr>
        <p:spPr>
          <a:xfrm flipH="1" flipV="1">
            <a:off x="749373" y="4870734"/>
            <a:ext cx="739541" cy="1"/>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D765BC5-F75D-49C3-B673-9E578C250035}"/>
              </a:ext>
            </a:extLst>
          </p:cNvPr>
          <p:cNvCxnSpPr>
            <a:cxnSpLocks/>
          </p:cNvCxnSpPr>
          <p:nvPr/>
        </p:nvCxnSpPr>
        <p:spPr>
          <a:xfrm flipV="1">
            <a:off x="2919250" y="5558368"/>
            <a:ext cx="0" cy="443108"/>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C411BD8-4A5B-428F-A234-86EBDEFC037D}"/>
              </a:ext>
            </a:extLst>
          </p:cNvPr>
          <p:cNvCxnSpPr>
            <a:cxnSpLocks/>
          </p:cNvCxnSpPr>
          <p:nvPr/>
        </p:nvCxnSpPr>
        <p:spPr>
          <a:xfrm flipV="1">
            <a:off x="3999115" y="3955983"/>
            <a:ext cx="521551" cy="47076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DA87097-BCFD-4E3B-9694-899A095B89F0}"/>
              </a:ext>
            </a:extLst>
          </p:cNvPr>
          <p:cNvCxnSpPr>
            <a:cxnSpLocks/>
          </p:cNvCxnSpPr>
          <p:nvPr/>
        </p:nvCxnSpPr>
        <p:spPr>
          <a:xfrm flipH="1" flipV="1">
            <a:off x="3834167" y="5412139"/>
            <a:ext cx="505533" cy="468292"/>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97706D3-BB16-4110-A618-E7E8E0C19C3E}"/>
              </a:ext>
            </a:extLst>
          </p:cNvPr>
          <p:cNvCxnSpPr>
            <a:cxnSpLocks/>
          </p:cNvCxnSpPr>
          <p:nvPr/>
        </p:nvCxnSpPr>
        <p:spPr>
          <a:xfrm flipH="1" flipV="1">
            <a:off x="1655545" y="3955983"/>
            <a:ext cx="479065" cy="39456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54B3898-CC39-4569-A6E3-64918F7EA2BF}"/>
              </a:ext>
            </a:extLst>
          </p:cNvPr>
          <p:cNvCxnSpPr>
            <a:cxnSpLocks/>
            <a:endCxn id="3" idx="3"/>
          </p:cNvCxnSpPr>
          <p:nvPr/>
        </p:nvCxnSpPr>
        <p:spPr>
          <a:xfrm flipV="1">
            <a:off x="1536234" y="5363844"/>
            <a:ext cx="362126" cy="4488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306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1000"/>
                                        <p:tgtEl>
                                          <p:spTgt spid="8">
                                            <p:txEl>
                                              <p:pRg st="3" end="3"/>
                                            </p:txEl>
                                          </p:spTgt>
                                        </p:tgtEl>
                                      </p:cBhvr>
                                    </p:animEffect>
                                    <p:anim calcmode="lin" valueType="num">
                                      <p:cBhvr>
                                        <p:cTn id="1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anim calcmode="lin" valueType="num">
                                      <p:cBhvr>
                                        <p:cTn id="2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1000"/>
                                        <p:tgtEl>
                                          <p:spTgt spid="6146"/>
                                        </p:tgtEl>
                                      </p:cBhvr>
                                    </p:animEffect>
                                    <p:anim calcmode="lin" valueType="num">
                                      <p:cBhvr>
                                        <p:cTn id="30" dur="1000" fill="hold"/>
                                        <p:tgtEl>
                                          <p:spTgt spid="6146"/>
                                        </p:tgtEl>
                                        <p:attrNameLst>
                                          <p:attrName>ppt_x</p:attrName>
                                        </p:attrNameLst>
                                      </p:cBhvr>
                                      <p:tavLst>
                                        <p:tav tm="0">
                                          <p:val>
                                            <p:strVal val="#ppt_x"/>
                                          </p:val>
                                        </p:tav>
                                        <p:tav tm="100000">
                                          <p:val>
                                            <p:strVal val="#ppt_x"/>
                                          </p:val>
                                        </p:tav>
                                      </p:tavLst>
                                    </p:anim>
                                    <p:anim calcmode="lin" valueType="num">
                                      <p:cBhvr>
                                        <p:cTn id="31"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64AB550-F7BB-4EE1-A442-D3351C260617}"/>
              </a:ext>
            </a:extLst>
          </p:cNvPr>
          <p:cNvSpPr>
            <a:spLocks noGrp="1"/>
          </p:cNvSpPr>
          <p:nvPr>
            <p:ph type="ctrTitle"/>
          </p:nvPr>
        </p:nvSpPr>
        <p:spPr>
          <a:xfrm>
            <a:off x="202130" y="135799"/>
            <a:ext cx="11231562" cy="720725"/>
          </a:xfrm>
        </p:spPr>
        <p:txBody>
          <a:bodyPr/>
          <a:lstStyle/>
          <a:p>
            <a:r>
              <a:rPr lang="en-GB" spc="-50">
                <a:solidFill>
                  <a:prstClr val="black"/>
                </a:solidFill>
                <a:latin typeface="Bookman Old Style" panose="020F0302020204030204"/>
              </a:rPr>
              <a:t>Activity: My brands &amp; Businesses</a:t>
            </a:r>
            <a:endParaRPr lang="en-GB"/>
          </a:p>
        </p:txBody>
      </p:sp>
      <p:cxnSp>
        <p:nvCxnSpPr>
          <p:cNvPr id="6" name="Straight Connector 5">
            <a:extLst>
              <a:ext uri="{FF2B5EF4-FFF2-40B4-BE49-F238E27FC236}">
                <a16:creationId xmlns:a16="http://schemas.microsoft.com/office/drawing/2014/main" id="{DFC6AF1F-3B40-4115-9B67-99635A85275C}"/>
              </a:ext>
            </a:extLst>
          </p:cNvPr>
          <p:cNvCxnSpPr>
            <a:cxnSpLocks/>
          </p:cNvCxnSpPr>
          <p:nvPr/>
        </p:nvCxnSpPr>
        <p:spPr>
          <a:xfrm flipV="1">
            <a:off x="202130" y="846774"/>
            <a:ext cx="11231562" cy="975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7FC8B7F-AA2F-42AF-BED8-7AE6F8F311A7}"/>
              </a:ext>
            </a:extLst>
          </p:cNvPr>
          <p:cNvSpPr txBox="1"/>
          <p:nvPr/>
        </p:nvSpPr>
        <p:spPr>
          <a:xfrm>
            <a:off x="111468" y="846774"/>
            <a:ext cx="11650604" cy="1846659"/>
          </a:xfrm>
          <a:prstGeom prst="rect">
            <a:avLst/>
          </a:prstGeom>
          <a:noFill/>
        </p:spPr>
        <p:txBody>
          <a:bodyPr wrap="square">
            <a:spAutoFit/>
          </a:bodyPr>
          <a:lstStyle/>
          <a:p>
            <a:pPr>
              <a:buClr>
                <a:schemeClr val="tx1">
                  <a:lumMod val="65000"/>
                  <a:lumOff val="35000"/>
                </a:schemeClr>
              </a:buClr>
              <a:buSzPct val="150000"/>
            </a:pPr>
            <a:endParaRPr lang="en-GB"/>
          </a:p>
          <a:p>
            <a:pPr>
              <a:buClr>
                <a:schemeClr val="tx1">
                  <a:lumMod val="65000"/>
                  <a:lumOff val="35000"/>
                </a:schemeClr>
              </a:buClr>
              <a:buSzPct val="150000"/>
            </a:pPr>
            <a:r>
              <a:rPr lang="en-GB" sz="2400"/>
              <a:t>Create your own mind map:</a:t>
            </a:r>
          </a:p>
          <a:p>
            <a:pPr>
              <a:buClr>
                <a:schemeClr val="tx1">
                  <a:lumMod val="65000"/>
                  <a:lumOff val="35000"/>
                </a:schemeClr>
              </a:buClr>
              <a:buSzPct val="150000"/>
            </a:pPr>
            <a:r>
              <a:rPr lang="en-GB" sz="2400"/>
              <a:t>In 2 minutes list as many brands, businesses or creatives you would like to work with during your placement year.</a:t>
            </a:r>
          </a:p>
          <a:p>
            <a:pPr>
              <a:buClr>
                <a:schemeClr val="tx1">
                  <a:lumMod val="65000"/>
                  <a:lumOff val="35000"/>
                </a:schemeClr>
              </a:buClr>
              <a:buSzPct val="150000"/>
            </a:pPr>
            <a:r>
              <a:rPr lang="en-GB" sz="2400">
                <a:solidFill>
                  <a:srgbClr val="FF0000"/>
                </a:solidFill>
              </a:rPr>
              <a:t>Write on the map where they are located geographically.</a:t>
            </a:r>
          </a:p>
        </p:txBody>
      </p:sp>
      <p:sp>
        <p:nvSpPr>
          <p:cNvPr id="15" name="TextBox 14">
            <a:extLst>
              <a:ext uri="{FF2B5EF4-FFF2-40B4-BE49-F238E27FC236}">
                <a16:creationId xmlns:a16="http://schemas.microsoft.com/office/drawing/2014/main" id="{A638D607-8BE4-42B5-A769-66A332C82140}"/>
              </a:ext>
            </a:extLst>
          </p:cNvPr>
          <p:cNvSpPr txBox="1"/>
          <p:nvPr/>
        </p:nvSpPr>
        <p:spPr>
          <a:xfrm>
            <a:off x="10817158" y="5703449"/>
            <a:ext cx="1099420" cy="307777"/>
          </a:xfrm>
          <a:prstGeom prst="rect">
            <a:avLst/>
          </a:prstGeom>
          <a:noFill/>
        </p:spPr>
        <p:txBody>
          <a:bodyPr wrap="square" rtlCol="0">
            <a:spAutoFit/>
          </a:bodyPr>
          <a:lstStyle/>
          <a:p>
            <a:r>
              <a:rPr lang="en-GB" sz="1400">
                <a:solidFill>
                  <a:schemeClr val="bg1"/>
                </a:solidFill>
              </a:rPr>
              <a:t>Dior @ V&amp;A</a:t>
            </a:r>
          </a:p>
        </p:txBody>
      </p:sp>
      <p:sp>
        <p:nvSpPr>
          <p:cNvPr id="3" name="Oval 2">
            <a:extLst>
              <a:ext uri="{FF2B5EF4-FFF2-40B4-BE49-F238E27FC236}">
                <a16:creationId xmlns:a16="http://schemas.microsoft.com/office/drawing/2014/main" id="{89110756-D49B-434E-96E9-410E2277887F}"/>
              </a:ext>
            </a:extLst>
          </p:cNvPr>
          <p:cNvSpPr/>
          <p:nvPr/>
        </p:nvSpPr>
        <p:spPr>
          <a:xfrm>
            <a:off x="4235116" y="3429000"/>
            <a:ext cx="3416968" cy="1846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My ideal placement  brands &amp; businesses &amp; Where</a:t>
            </a:r>
          </a:p>
        </p:txBody>
      </p:sp>
      <p:cxnSp>
        <p:nvCxnSpPr>
          <p:cNvPr id="10" name="Straight Connector 9">
            <a:extLst>
              <a:ext uri="{FF2B5EF4-FFF2-40B4-BE49-F238E27FC236}">
                <a16:creationId xmlns:a16="http://schemas.microsoft.com/office/drawing/2014/main" id="{9C93E510-827F-4568-A405-206B60D2A18F}"/>
              </a:ext>
            </a:extLst>
          </p:cNvPr>
          <p:cNvCxnSpPr>
            <a:stCxn id="3" idx="0"/>
            <a:endCxn id="8" idx="2"/>
          </p:cNvCxnSpPr>
          <p:nvPr/>
        </p:nvCxnSpPr>
        <p:spPr>
          <a:xfrm flipH="1" flipV="1">
            <a:off x="5936770" y="2693433"/>
            <a:ext cx="6830" cy="73556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6ABBCDC-6665-4F04-ADD3-710CB7B2719A}"/>
              </a:ext>
            </a:extLst>
          </p:cNvPr>
          <p:cNvCxnSpPr>
            <a:cxnSpLocks/>
          </p:cNvCxnSpPr>
          <p:nvPr/>
        </p:nvCxnSpPr>
        <p:spPr>
          <a:xfrm flipV="1">
            <a:off x="6961858" y="3235462"/>
            <a:ext cx="475054" cy="36594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B155D35-F269-4D5C-9BCF-BC3D7E14EE72}"/>
              </a:ext>
            </a:extLst>
          </p:cNvPr>
          <p:cNvCxnSpPr/>
          <p:nvPr/>
        </p:nvCxnSpPr>
        <p:spPr>
          <a:xfrm flipH="1" flipV="1">
            <a:off x="5947999" y="5335665"/>
            <a:ext cx="6830" cy="735567"/>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42CA7F5-D325-404E-94B3-FC19B54BA60D}"/>
              </a:ext>
            </a:extLst>
          </p:cNvPr>
          <p:cNvCxnSpPr>
            <a:cxnSpLocks/>
          </p:cNvCxnSpPr>
          <p:nvPr/>
        </p:nvCxnSpPr>
        <p:spPr>
          <a:xfrm flipH="1" flipV="1">
            <a:off x="3000907" y="4340334"/>
            <a:ext cx="1234209"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E320BB6-08B1-44FF-A6A2-61AFFB8FDEEF}"/>
              </a:ext>
            </a:extLst>
          </p:cNvPr>
          <p:cNvCxnSpPr>
            <a:cxnSpLocks/>
          </p:cNvCxnSpPr>
          <p:nvPr/>
        </p:nvCxnSpPr>
        <p:spPr>
          <a:xfrm flipV="1">
            <a:off x="7652084" y="4340334"/>
            <a:ext cx="1234209" cy="1"/>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03702E0-FDC5-41E4-A8C4-DCD8E2E3BE38}"/>
              </a:ext>
            </a:extLst>
          </p:cNvPr>
          <p:cNvCxnSpPr>
            <a:cxnSpLocks/>
          </p:cNvCxnSpPr>
          <p:nvPr/>
        </p:nvCxnSpPr>
        <p:spPr>
          <a:xfrm flipH="1" flipV="1">
            <a:off x="3936733" y="3319979"/>
            <a:ext cx="775866" cy="388307"/>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0F591B1-9299-410C-8635-1FE76A28282D}"/>
              </a:ext>
            </a:extLst>
          </p:cNvPr>
          <p:cNvCxnSpPr>
            <a:cxnSpLocks/>
          </p:cNvCxnSpPr>
          <p:nvPr/>
        </p:nvCxnSpPr>
        <p:spPr>
          <a:xfrm flipV="1">
            <a:off x="3936733" y="5076402"/>
            <a:ext cx="992283" cy="543881"/>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9AF08C5-B914-445B-A46C-CF4F6AD37A8A}"/>
              </a:ext>
            </a:extLst>
          </p:cNvPr>
          <p:cNvCxnSpPr>
            <a:cxnSpLocks/>
          </p:cNvCxnSpPr>
          <p:nvPr/>
        </p:nvCxnSpPr>
        <p:spPr>
          <a:xfrm flipH="1" flipV="1">
            <a:off x="7051698" y="5125395"/>
            <a:ext cx="735140" cy="57805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2599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E4B92724-D295-480E-B633-4819565550E6}"/>
              </a:ext>
            </a:extLst>
          </p:cNvPr>
          <p:cNvSpPr>
            <a:spLocks noGrp="1"/>
          </p:cNvSpPr>
          <p:nvPr>
            <p:ph type="ctrTitle"/>
          </p:nvPr>
        </p:nvSpPr>
        <p:spPr>
          <a:xfrm>
            <a:off x="321543" y="24185"/>
            <a:ext cx="11231562" cy="720725"/>
          </a:xfrm>
        </p:spPr>
        <p:txBody>
          <a:bodyPr>
            <a:normAutofit/>
          </a:bodyPr>
          <a:lstStyle/>
          <a:p>
            <a:r>
              <a:rPr lang="en-US" sz="3200"/>
              <a:t> </a:t>
            </a:r>
            <a:r>
              <a:rPr lang="en-US" sz="3200">
                <a:latin typeface="Bookman Old Style" panose="02050604050505020204" pitchFamily="18" charset="0"/>
              </a:rPr>
              <a:t>Creating your own contact list:</a:t>
            </a:r>
          </a:p>
        </p:txBody>
      </p:sp>
      <p:sp>
        <p:nvSpPr>
          <p:cNvPr id="17" name="TextBox 16">
            <a:extLst>
              <a:ext uri="{FF2B5EF4-FFF2-40B4-BE49-F238E27FC236}">
                <a16:creationId xmlns:a16="http://schemas.microsoft.com/office/drawing/2014/main" id="{9D22F5C9-EAB6-4B95-93F1-779308171163}"/>
              </a:ext>
            </a:extLst>
          </p:cNvPr>
          <p:cNvSpPr txBox="1"/>
          <p:nvPr/>
        </p:nvSpPr>
        <p:spPr>
          <a:xfrm>
            <a:off x="321543" y="1152700"/>
            <a:ext cx="6097604" cy="2677656"/>
          </a:xfrm>
          <a:prstGeom prst="rect">
            <a:avLst/>
          </a:prstGeom>
          <a:noFill/>
        </p:spPr>
        <p:txBody>
          <a:bodyPr wrap="square">
            <a:spAutoFit/>
          </a:bodyPr>
          <a:lstStyle/>
          <a:p>
            <a:pPr lvl="0">
              <a:lnSpc>
                <a:spcPct val="100000"/>
              </a:lnSpc>
            </a:pPr>
            <a:r>
              <a:rPr lang="en-GB" sz="2400"/>
              <a:t>Over the Christmas break start to research and build your wish list of brands, businesses or creatives you would like to work for during your placement year. This list should be extensive</a:t>
            </a:r>
          </a:p>
          <a:p>
            <a:pPr lvl="0">
              <a:lnSpc>
                <a:spcPct val="100000"/>
              </a:lnSpc>
            </a:pPr>
            <a:r>
              <a:rPr lang="en-GB" sz="2400"/>
              <a:t> </a:t>
            </a:r>
            <a:r>
              <a:rPr lang="en-GB" sz="2400" b="1"/>
              <a:t>(at least 20) </a:t>
            </a:r>
            <a:r>
              <a:rPr lang="en-GB" sz="2400"/>
              <a:t>Do your research. Be open. Think broadly: Market level, size of business, locations etc.</a:t>
            </a:r>
            <a:endParaRPr lang="en-US" sz="2400"/>
          </a:p>
        </p:txBody>
      </p:sp>
      <p:pic>
        <p:nvPicPr>
          <p:cNvPr id="7172" name="Picture 4" descr="Who Is Grace Wales Bonner? | Ultra Football">
            <a:extLst>
              <a:ext uri="{FF2B5EF4-FFF2-40B4-BE49-F238E27FC236}">
                <a16:creationId xmlns:a16="http://schemas.microsoft.com/office/drawing/2014/main" id="{9695108C-3A56-4193-959F-A5F93EE03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946" y="3709233"/>
            <a:ext cx="3314214" cy="22105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Uma Wang: Looking inside Shangai independent design — Res Publica">
            <a:extLst>
              <a:ext uri="{FF2B5EF4-FFF2-40B4-BE49-F238E27FC236}">
                <a16:creationId xmlns:a16="http://schemas.microsoft.com/office/drawing/2014/main" id="{C603A3E9-375A-4E74-A0D9-91D6CD999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248" y="551095"/>
            <a:ext cx="4580890" cy="29775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BF1B3B9-1789-4B0D-B236-FE8990347075}"/>
              </a:ext>
            </a:extLst>
          </p:cNvPr>
          <p:cNvSpPr txBox="1"/>
          <p:nvPr/>
        </p:nvSpPr>
        <p:spPr>
          <a:xfrm>
            <a:off x="8534400" y="3058160"/>
            <a:ext cx="1615440" cy="369332"/>
          </a:xfrm>
          <a:prstGeom prst="rect">
            <a:avLst/>
          </a:prstGeom>
          <a:noFill/>
        </p:spPr>
        <p:txBody>
          <a:bodyPr wrap="square" rtlCol="0">
            <a:spAutoFit/>
          </a:bodyPr>
          <a:lstStyle/>
          <a:p>
            <a:r>
              <a:rPr lang="en-GB">
                <a:solidFill>
                  <a:schemeClr val="bg1"/>
                </a:solidFill>
              </a:rPr>
              <a:t>Uma Wang</a:t>
            </a:r>
          </a:p>
        </p:txBody>
      </p:sp>
      <p:sp>
        <p:nvSpPr>
          <p:cNvPr id="15" name="TextBox 14">
            <a:extLst>
              <a:ext uri="{FF2B5EF4-FFF2-40B4-BE49-F238E27FC236}">
                <a16:creationId xmlns:a16="http://schemas.microsoft.com/office/drawing/2014/main" id="{FBF223CD-8C59-4325-8C78-BEE4B1D2B664}"/>
              </a:ext>
            </a:extLst>
          </p:cNvPr>
          <p:cNvSpPr txBox="1"/>
          <p:nvPr/>
        </p:nvSpPr>
        <p:spPr>
          <a:xfrm>
            <a:off x="8080451" y="3679389"/>
            <a:ext cx="2897204" cy="369332"/>
          </a:xfrm>
          <a:prstGeom prst="rect">
            <a:avLst/>
          </a:prstGeom>
          <a:noFill/>
        </p:spPr>
        <p:txBody>
          <a:bodyPr wrap="square" rtlCol="0">
            <a:spAutoFit/>
          </a:bodyPr>
          <a:lstStyle/>
          <a:p>
            <a:r>
              <a:rPr lang="en-GB"/>
              <a:t>Grace Wales Bonner</a:t>
            </a:r>
          </a:p>
        </p:txBody>
      </p:sp>
    </p:spTree>
    <p:extLst>
      <p:ext uri="{BB962C8B-B14F-4D97-AF65-F5344CB8AC3E}">
        <p14:creationId xmlns:p14="http://schemas.microsoft.com/office/powerpoint/2010/main" val="299820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E4B92724-D295-480E-B633-4819565550E6}"/>
              </a:ext>
            </a:extLst>
          </p:cNvPr>
          <p:cNvSpPr>
            <a:spLocks noGrp="1"/>
          </p:cNvSpPr>
          <p:nvPr>
            <p:ph type="ctrTitle"/>
          </p:nvPr>
        </p:nvSpPr>
        <p:spPr>
          <a:xfrm>
            <a:off x="321543" y="24185"/>
            <a:ext cx="11231562" cy="720725"/>
          </a:xfrm>
        </p:spPr>
        <p:txBody>
          <a:bodyPr>
            <a:normAutofit/>
          </a:bodyPr>
          <a:lstStyle/>
          <a:p>
            <a:r>
              <a:rPr lang="en-US" sz="3200"/>
              <a:t> </a:t>
            </a:r>
            <a:r>
              <a:rPr lang="en-US" sz="3200">
                <a:latin typeface="Bookman Old Style" panose="02050604050505020204" pitchFamily="18" charset="0"/>
              </a:rPr>
              <a:t>Creating your own contact list:</a:t>
            </a:r>
          </a:p>
        </p:txBody>
      </p:sp>
      <p:sp>
        <p:nvSpPr>
          <p:cNvPr id="17" name="TextBox 16">
            <a:extLst>
              <a:ext uri="{FF2B5EF4-FFF2-40B4-BE49-F238E27FC236}">
                <a16:creationId xmlns:a16="http://schemas.microsoft.com/office/drawing/2014/main" id="{9D22F5C9-EAB6-4B95-93F1-779308171163}"/>
              </a:ext>
            </a:extLst>
          </p:cNvPr>
          <p:cNvSpPr txBox="1"/>
          <p:nvPr/>
        </p:nvSpPr>
        <p:spPr>
          <a:xfrm>
            <a:off x="321543" y="1152700"/>
            <a:ext cx="6097604" cy="5262979"/>
          </a:xfrm>
          <a:prstGeom prst="rect">
            <a:avLst/>
          </a:prstGeom>
          <a:noFill/>
        </p:spPr>
        <p:txBody>
          <a:bodyPr wrap="square">
            <a:spAutoFit/>
          </a:bodyPr>
          <a:lstStyle/>
          <a:p>
            <a:pPr marL="342900" indent="-342900">
              <a:buFont typeface="Wingdings" panose="05000000000000000000" pitchFamily="2" charset="2"/>
              <a:buChar char="q"/>
            </a:pPr>
            <a:r>
              <a:rPr lang="en-GB" sz="2400"/>
              <a:t>Which brands or businesses align with your skills, interests and values?</a:t>
            </a:r>
          </a:p>
          <a:p>
            <a:endParaRPr lang="en-GB" sz="2400"/>
          </a:p>
          <a:p>
            <a:pPr marL="342900" indent="-342900">
              <a:buFont typeface="Wingdings" panose="05000000000000000000" pitchFamily="2" charset="2"/>
              <a:buChar char="q"/>
            </a:pPr>
            <a:r>
              <a:rPr lang="en-GB" sz="2400"/>
              <a:t>Who do you identify with as a creative?</a:t>
            </a:r>
          </a:p>
          <a:p>
            <a:endParaRPr lang="en-GB" sz="2400"/>
          </a:p>
          <a:p>
            <a:pPr marL="342900" indent="-342900">
              <a:buFont typeface="Wingdings" panose="05000000000000000000" pitchFamily="2" charset="2"/>
              <a:buChar char="q"/>
            </a:pPr>
            <a:r>
              <a:rPr lang="en-GB" sz="2400"/>
              <a:t>What skills &amp; experience do you want to develop over the year?</a:t>
            </a:r>
          </a:p>
          <a:p>
            <a:endParaRPr lang="en-GB" sz="2400"/>
          </a:p>
          <a:p>
            <a:pPr marL="342900" indent="-342900">
              <a:buFont typeface="Wingdings" panose="05000000000000000000" pitchFamily="2" charset="2"/>
              <a:buChar char="q"/>
            </a:pPr>
            <a:r>
              <a:rPr lang="en-GB" sz="2400"/>
              <a:t>What do you mostly want to achieve this year?</a:t>
            </a:r>
            <a:endParaRPr lang="en-US" sz="2400"/>
          </a:p>
          <a:p>
            <a:endParaRPr lang="en-US" sz="2400"/>
          </a:p>
          <a:p>
            <a:endParaRPr lang="en-US" sz="2400"/>
          </a:p>
          <a:p>
            <a:endParaRPr lang="en-US" sz="2400"/>
          </a:p>
          <a:p>
            <a:pPr lvl="0">
              <a:lnSpc>
                <a:spcPct val="100000"/>
              </a:lnSpc>
            </a:pPr>
            <a:endParaRPr lang="en-US" sz="2400"/>
          </a:p>
        </p:txBody>
      </p:sp>
      <p:sp>
        <p:nvSpPr>
          <p:cNvPr id="9" name="TextBox 8">
            <a:extLst>
              <a:ext uri="{FF2B5EF4-FFF2-40B4-BE49-F238E27FC236}">
                <a16:creationId xmlns:a16="http://schemas.microsoft.com/office/drawing/2014/main" id="{FBF1B3B9-1789-4B0D-B236-FE8990347075}"/>
              </a:ext>
            </a:extLst>
          </p:cNvPr>
          <p:cNvSpPr txBox="1"/>
          <p:nvPr/>
        </p:nvSpPr>
        <p:spPr>
          <a:xfrm>
            <a:off x="8534400" y="3058160"/>
            <a:ext cx="1615440" cy="369332"/>
          </a:xfrm>
          <a:prstGeom prst="rect">
            <a:avLst/>
          </a:prstGeom>
          <a:noFill/>
        </p:spPr>
        <p:txBody>
          <a:bodyPr wrap="square" rtlCol="0">
            <a:spAutoFit/>
          </a:bodyPr>
          <a:lstStyle/>
          <a:p>
            <a:r>
              <a:rPr lang="en-GB">
                <a:solidFill>
                  <a:schemeClr val="bg1"/>
                </a:solidFill>
              </a:rPr>
              <a:t>Uma Wang</a:t>
            </a:r>
          </a:p>
        </p:txBody>
      </p:sp>
      <p:pic>
        <p:nvPicPr>
          <p:cNvPr id="9220" name="Picture 4" descr="AMISHA  KAPADIA  portfolio">
            <a:extLst>
              <a:ext uri="{FF2B5EF4-FFF2-40B4-BE49-F238E27FC236}">
                <a16:creationId xmlns:a16="http://schemas.microsoft.com/office/drawing/2014/main" id="{83BA4F7D-888F-421E-ACF7-365EEF406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212" y="378453"/>
            <a:ext cx="3775893" cy="49086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4C436F-BF79-417C-924A-28172CA74402}"/>
              </a:ext>
            </a:extLst>
          </p:cNvPr>
          <p:cNvSpPr txBox="1"/>
          <p:nvPr/>
        </p:nvSpPr>
        <p:spPr>
          <a:xfrm>
            <a:off x="8643487" y="5417576"/>
            <a:ext cx="2541069" cy="646331"/>
          </a:xfrm>
          <a:prstGeom prst="rect">
            <a:avLst/>
          </a:prstGeom>
          <a:noFill/>
        </p:spPr>
        <p:txBody>
          <a:bodyPr wrap="square" rtlCol="0">
            <a:spAutoFit/>
          </a:bodyPr>
          <a:lstStyle/>
          <a:p>
            <a:r>
              <a:rPr lang="en-GB" err="1"/>
              <a:t>Amisha</a:t>
            </a:r>
            <a:r>
              <a:rPr lang="en-GB"/>
              <a:t> Kapadia stylist: </a:t>
            </a:r>
            <a:r>
              <a:rPr lang="en-GB" err="1"/>
              <a:t>MMG</a:t>
            </a:r>
            <a:r>
              <a:rPr lang="en-GB"/>
              <a:t> artists London</a:t>
            </a:r>
          </a:p>
        </p:txBody>
      </p:sp>
    </p:spTree>
    <p:extLst>
      <p:ext uri="{BB962C8B-B14F-4D97-AF65-F5344CB8AC3E}">
        <p14:creationId xmlns:p14="http://schemas.microsoft.com/office/powerpoint/2010/main" val="84174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Effect transition="in" filter="fade">
                                      <p:cBhvr>
                                        <p:cTn id="7" dur="1000"/>
                                        <p:tgtEl>
                                          <p:spTgt spid="17">
                                            <p:txEl>
                                              <p:pRg st="4" end="4"/>
                                            </p:txEl>
                                          </p:spTgt>
                                        </p:tgtEl>
                                      </p:cBhvr>
                                    </p:animEffect>
                                    <p:anim calcmode="lin" valueType="num">
                                      <p:cBhvr>
                                        <p:cTn id="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xEl>
                                              <p:pRg st="6" end="6"/>
                                            </p:txEl>
                                          </p:spTgt>
                                        </p:tgtEl>
                                        <p:attrNameLst>
                                          <p:attrName>style.visibility</p:attrName>
                                        </p:attrNameLst>
                                      </p:cBhvr>
                                      <p:to>
                                        <p:strVal val="visible"/>
                                      </p:to>
                                    </p:set>
                                    <p:animEffect transition="in" filter="fade">
                                      <p:cBhvr>
                                        <p:cTn id="12" dur="1000"/>
                                        <p:tgtEl>
                                          <p:spTgt spid="17">
                                            <p:txEl>
                                              <p:pRg st="6" end="6"/>
                                            </p:txEl>
                                          </p:spTgt>
                                        </p:tgtEl>
                                      </p:cBhvr>
                                    </p:animEffect>
                                    <p:anim calcmode="lin" valueType="num">
                                      <p:cBhvr>
                                        <p:cTn id="13"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E4B92724-D295-480E-B633-4819565550E6}"/>
              </a:ext>
            </a:extLst>
          </p:cNvPr>
          <p:cNvSpPr>
            <a:spLocks noGrp="1"/>
          </p:cNvSpPr>
          <p:nvPr>
            <p:ph type="ctrTitle"/>
          </p:nvPr>
        </p:nvSpPr>
        <p:spPr>
          <a:xfrm>
            <a:off x="321543" y="24185"/>
            <a:ext cx="11231562" cy="720725"/>
          </a:xfrm>
        </p:spPr>
        <p:txBody>
          <a:bodyPr>
            <a:normAutofit/>
          </a:bodyPr>
          <a:lstStyle/>
          <a:p>
            <a:r>
              <a:rPr lang="en-US" sz="3200"/>
              <a:t> </a:t>
            </a:r>
            <a:r>
              <a:rPr lang="en-US" sz="3200">
                <a:latin typeface="Bookman Old Style" panose="02050604050505020204" pitchFamily="18" charset="0"/>
              </a:rPr>
              <a:t>Creating your own contact list :</a:t>
            </a:r>
          </a:p>
        </p:txBody>
      </p:sp>
      <p:sp>
        <p:nvSpPr>
          <p:cNvPr id="2" name="TextBox 1">
            <a:extLst>
              <a:ext uri="{FF2B5EF4-FFF2-40B4-BE49-F238E27FC236}">
                <a16:creationId xmlns:a16="http://schemas.microsoft.com/office/drawing/2014/main" id="{FA35B915-F00C-45A7-A188-EED81081D9DE}"/>
              </a:ext>
            </a:extLst>
          </p:cNvPr>
          <p:cNvSpPr txBox="1"/>
          <p:nvPr/>
        </p:nvSpPr>
        <p:spPr>
          <a:xfrm>
            <a:off x="471637" y="1164656"/>
            <a:ext cx="6747310" cy="4893647"/>
          </a:xfrm>
          <a:prstGeom prst="rect">
            <a:avLst/>
          </a:prstGeom>
          <a:noFill/>
        </p:spPr>
        <p:txBody>
          <a:bodyPr wrap="square" rtlCol="0">
            <a:spAutoFit/>
          </a:bodyPr>
          <a:lstStyle/>
          <a:p>
            <a:pPr marL="342900" indent="-342900">
              <a:buFont typeface="Wingdings" panose="05000000000000000000" pitchFamily="2" charset="2"/>
              <a:buChar char="q"/>
            </a:pPr>
            <a:r>
              <a:rPr lang="en-GB" sz="2400"/>
              <a:t>Use LinkedIn as a means to finding  relevant members of the team you can connect with.</a:t>
            </a:r>
          </a:p>
          <a:p>
            <a:endParaRPr lang="en-GB" sz="2400"/>
          </a:p>
          <a:p>
            <a:pPr marL="342900" indent="-342900">
              <a:buFont typeface="Wingdings" panose="05000000000000000000" pitchFamily="2" charset="2"/>
              <a:buChar char="q"/>
            </a:pPr>
            <a:r>
              <a:rPr lang="en-GB" sz="2400"/>
              <a:t>Follow designers, stylists or photographers on social media.</a:t>
            </a:r>
          </a:p>
          <a:p>
            <a:endParaRPr lang="en-GB" sz="2400"/>
          </a:p>
          <a:p>
            <a:pPr marL="342900" indent="-342900">
              <a:buFont typeface="Wingdings" panose="05000000000000000000" pitchFamily="2" charset="2"/>
              <a:buChar char="q"/>
            </a:pPr>
            <a:r>
              <a:rPr lang="en-GB" sz="2400"/>
              <a:t>Go to website of brands, find contact email.</a:t>
            </a:r>
          </a:p>
          <a:p>
            <a:endParaRPr lang="en-GB" sz="2400"/>
          </a:p>
          <a:p>
            <a:pPr marL="342900" indent="-342900">
              <a:buFont typeface="Wingdings" panose="05000000000000000000" pitchFamily="2" charset="2"/>
              <a:buChar char="q"/>
            </a:pPr>
            <a:r>
              <a:rPr lang="en-GB" sz="2400"/>
              <a:t>Find creative agencies for photographers/stylists and creative directors to work with.</a:t>
            </a:r>
          </a:p>
          <a:p>
            <a:endParaRPr lang="en-GB" sz="2400"/>
          </a:p>
          <a:p>
            <a:pPr marL="342900" indent="-342900">
              <a:buFont typeface="Wingdings" panose="05000000000000000000" pitchFamily="2" charset="2"/>
              <a:buChar char="q"/>
            </a:pPr>
            <a:r>
              <a:rPr lang="en-GB" sz="2400"/>
              <a:t>Ask pathway tutors and final year students for contacts.</a:t>
            </a:r>
          </a:p>
        </p:txBody>
      </p:sp>
      <p:pic>
        <p:nvPicPr>
          <p:cNvPr id="6" name="Picture 10" descr="Instagram - Wikipedia">
            <a:extLst>
              <a:ext uri="{FF2B5EF4-FFF2-40B4-BE49-F238E27FC236}">
                <a16:creationId xmlns:a16="http://schemas.microsoft.com/office/drawing/2014/main" id="{0EDAEA83-1CF5-46BF-8B92-B43A0CEF8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8704" y="642534"/>
            <a:ext cx="1042606" cy="10426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www.marcus-povey.co.uk/wp-content/LinkedIn-Logo-02.png">
            <a:extLst>
              <a:ext uri="{FF2B5EF4-FFF2-40B4-BE49-F238E27FC236}">
                <a16:creationId xmlns:a16="http://schemas.microsoft.com/office/drawing/2014/main" id="{5197918C-837A-4A0F-9EFE-4D353C23D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8704" y="1971079"/>
            <a:ext cx="1096598" cy="1098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witter rebrands as X with &quot;art deco&quot; logo">
            <a:extLst>
              <a:ext uri="{FF2B5EF4-FFF2-40B4-BE49-F238E27FC236}">
                <a16:creationId xmlns:a16="http://schemas.microsoft.com/office/drawing/2014/main" id="{C44D9285-ECCB-4AEB-AFF5-E989E0089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8164" y="3527739"/>
            <a:ext cx="953146" cy="95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000"/>
                                        <p:tgtEl>
                                          <p:spTgt spid="2">
                                            <p:txEl>
                                              <p:pRg st="6" end="6"/>
                                            </p:txEl>
                                          </p:spTgt>
                                        </p:tgtEl>
                                      </p:cBhvr>
                                    </p:animEffect>
                                    <p:anim calcmode="lin" valueType="num">
                                      <p:cBhvr>
                                        <p:cTn id="2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anim calcmode="lin" valueType="num">
                                      <p:cBhvr>
                                        <p:cTn id="3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picture containing indoor, wall, ceiling, floor&#10;&#10;Description automatically generated">
            <a:extLst>
              <a:ext uri="{FF2B5EF4-FFF2-40B4-BE49-F238E27FC236}">
                <a16:creationId xmlns:a16="http://schemas.microsoft.com/office/drawing/2014/main" id="{4E0AA89A-4F35-45E6-A9C7-1907E96E853A}"/>
              </a:ext>
            </a:extLst>
          </p:cNvPr>
          <p:cNvPicPr>
            <a:picLocks noChangeAspect="1"/>
          </p:cNvPicPr>
          <p:nvPr/>
        </p:nvPicPr>
        <p:blipFill>
          <a:blip r:embed="rId2"/>
          <a:stretch>
            <a:fillRect/>
          </a:stretch>
        </p:blipFill>
        <p:spPr>
          <a:xfrm>
            <a:off x="0" y="0"/>
            <a:ext cx="12192000" cy="6112042"/>
          </a:xfrm>
          <a:prstGeom prst="rect">
            <a:avLst/>
          </a:prstGeom>
        </p:spPr>
      </p:pic>
      <p:sp>
        <p:nvSpPr>
          <p:cNvPr id="4" name="TextBox 3">
            <a:extLst>
              <a:ext uri="{FF2B5EF4-FFF2-40B4-BE49-F238E27FC236}">
                <a16:creationId xmlns:a16="http://schemas.microsoft.com/office/drawing/2014/main" id="{13241B51-4831-4A8C-856B-8DE50EF38013}"/>
              </a:ext>
            </a:extLst>
          </p:cNvPr>
          <p:cNvSpPr txBox="1"/>
          <p:nvPr/>
        </p:nvSpPr>
        <p:spPr>
          <a:xfrm>
            <a:off x="9211377" y="5696371"/>
            <a:ext cx="3551722" cy="307777"/>
          </a:xfrm>
          <a:prstGeom prst="rect">
            <a:avLst/>
          </a:prstGeom>
          <a:noFill/>
        </p:spPr>
        <p:txBody>
          <a:bodyPr wrap="square" rtlCol="0">
            <a:spAutoFit/>
          </a:bodyPr>
          <a:lstStyle/>
          <a:p>
            <a:r>
              <a:rPr lang="en-GB" sz="1400">
                <a:solidFill>
                  <a:schemeClr val="bg1"/>
                </a:solidFill>
              </a:rPr>
              <a:t>Missoni  @ Fashion &amp; Textile museum</a:t>
            </a:r>
            <a:endParaRPr lang="en-GB" sz="1400"/>
          </a:p>
        </p:txBody>
      </p:sp>
    </p:spTree>
    <p:extLst>
      <p:ext uri="{BB962C8B-B14F-4D97-AF65-F5344CB8AC3E}">
        <p14:creationId xmlns:p14="http://schemas.microsoft.com/office/powerpoint/2010/main" val="287241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12">
            <a:extLst>
              <a:ext uri="{FF2B5EF4-FFF2-40B4-BE49-F238E27FC236}">
                <a16:creationId xmlns:a16="http://schemas.microsoft.com/office/drawing/2014/main" id="{2CD40CB2-BF85-47E4-B89C-BA908DC51284}"/>
              </a:ext>
            </a:extLst>
          </p:cNvPr>
          <p:cNvSpPr txBox="1">
            <a:spLocks/>
          </p:cNvSpPr>
          <p:nvPr/>
        </p:nvSpPr>
        <p:spPr>
          <a:xfrm>
            <a:off x="148588" y="949325"/>
            <a:ext cx="11351293" cy="5232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chemeClr val="tx1">
                    <a:lumMod val="65000"/>
                    <a:lumOff val="35000"/>
                  </a:schemeClr>
                </a:solidFill>
              </a:rPr>
              <a:t>What is a speculative email ?</a:t>
            </a:r>
          </a:p>
          <a:p>
            <a:endParaRPr lang="en-GB" sz="2000" b="1"/>
          </a:p>
          <a:p>
            <a:pPr>
              <a:buClr>
                <a:schemeClr val="tx1">
                  <a:lumMod val="50000"/>
                  <a:lumOff val="50000"/>
                </a:schemeClr>
              </a:buClr>
              <a:buSzPct val="120000"/>
              <a:buFont typeface="Wingdings" panose="05000000000000000000" pitchFamily="2" charset="2"/>
              <a:buChar char="q"/>
            </a:pPr>
            <a:r>
              <a:rPr lang="en-GB" sz="2400"/>
              <a:t>A speculative email is sent alongside your </a:t>
            </a:r>
            <a:r>
              <a:rPr lang="en-GB" sz="2400">
                <a:hlinkClick r:id="rId2">
                  <a:extLst>
                    <a:ext uri="{A12FA001-AC4F-418D-AE19-62706E023703}">
                      <ahyp:hlinkClr xmlns:ahyp="http://schemas.microsoft.com/office/drawing/2018/hyperlinkcolor" val="tx"/>
                    </a:ext>
                  </a:extLst>
                </a:hlinkClick>
              </a:rPr>
              <a:t>CV</a:t>
            </a:r>
            <a:r>
              <a:rPr lang="en-GB" sz="2400"/>
              <a:t> when you apply to a company that isn’t currently advertising a role.</a:t>
            </a:r>
          </a:p>
          <a:p>
            <a:pPr>
              <a:buClr>
                <a:schemeClr val="tx1">
                  <a:lumMod val="50000"/>
                  <a:lumOff val="50000"/>
                </a:schemeClr>
              </a:buClr>
              <a:buSzPct val="120000"/>
              <a:buFont typeface="Wingdings" panose="05000000000000000000" pitchFamily="2" charset="2"/>
              <a:buChar char="q"/>
            </a:pPr>
            <a:endParaRPr lang="en-GB" sz="2400"/>
          </a:p>
          <a:p>
            <a:pPr>
              <a:buClr>
                <a:schemeClr val="tx1">
                  <a:lumMod val="50000"/>
                  <a:lumOff val="50000"/>
                </a:schemeClr>
              </a:buClr>
              <a:buSzPct val="120000"/>
              <a:buFont typeface="Wingdings" panose="05000000000000000000" pitchFamily="2" charset="2"/>
              <a:buChar char="q"/>
            </a:pPr>
            <a:r>
              <a:rPr lang="en-GB" sz="2400"/>
              <a:t>Some companies/ brands do not advertise. Be proactive and approach companies. Many students find internships this way!</a:t>
            </a:r>
          </a:p>
          <a:p>
            <a:pPr>
              <a:buClr>
                <a:schemeClr val="tx1">
                  <a:lumMod val="50000"/>
                  <a:lumOff val="50000"/>
                </a:schemeClr>
              </a:buClr>
              <a:buSzPct val="120000"/>
              <a:buFont typeface="Wingdings" panose="05000000000000000000" pitchFamily="2" charset="2"/>
              <a:buChar char="q"/>
            </a:pPr>
            <a:endParaRPr lang="en-GB" sz="2400"/>
          </a:p>
          <a:p>
            <a:pPr>
              <a:buClr>
                <a:schemeClr val="tx1">
                  <a:lumMod val="50000"/>
                  <a:lumOff val="50000"/>
                </a:schemeClr>
              </a:buClr>
              <a:buSzPct val="120000"/>
              <a:buFont typeface="Wingdings" panose="05000000000000000000" pitchFamily="2" charset="2"/>
              <a:buChar char="q"/>
            </a:pPr>
            <a:r>
              <a:rPr lang="en-GB" sz="2400"/>
              <a:t>Rather than being written with a particular position in mind (As with a cover letter), they’re usually more </a:t>
            </a:r>
            <a:r>
              <a:rPr lang="en-GB" sz="2400">
                <a:hlinkClick r:id="rId3">
                  <a:extLst>
                    <a:ext uri="{A12FA001-AC4F-418D-AE19-62706E023703}">
                      <ahyp:hlinkClr xmlns:ahyp="http://schemas.microsoft.com/office/drawing/2018/hyperlinkcolor" val="tx"/>
                    </a:ext>
                  </a:extLst>
                </a:hlinkClick>
              </a:rPr>
              <a:t>tailored to the company</a:t>
            </a:r>
            <a:r>
              <a:rPr lang="en-GB" sz="2400"/>
              <a:t> – selling your skills and experience should any potential vacancies arise.</a:t>
            </a:r>
          </a:p>
          <a:p>
            <a:pPr marL="0" indent="0">
              <a:buClr>
                <a:schemeClr val="tx1">
                  <a:lumMod val="50000"/>
                  <a:lumOff val="50000"/>
                </a:schemeClr>
              </a:buClr>
              <a:buSzPct val="120000"/>
              <a:buNone/>
            </a:pPr>
            <a:endParaRPr lang="en-GB" sz="2000">
              <a:solidFill>
                <a:schemeClr val="tx1">
                  <a:lumMod val="65000"/>
                  <a:lumOff val="35000"/>
                </a:schemeClr>
              </a:solidFill>
            </a:endParaRPr>
          </a:p>
          <a:p>
            <a:endParaRPr lang="en-GB" sz="2000"/>
          </a:p>
        </p:txBody>
      </p:sp>
      <p:sp>
        <p:nvSpPr>
          <p:cNvPr id="4" name="Title 1">
            <a:extLst>
              <a:ext uri="{FF2B5EF4-FFF2-40B4-BE49-F238E27FC236}">
                <a16:creationId xmlns:a16="http://schemas.microsoft.com/office/drawing/2014/main" id="{B76F4E2A-59C4-4629-93DF-FA528813E49B}"/>
              </a:ext>
            </a:extLst>
          </p:cNvPr>
          <p:cNvSpPr txBox="1">
            <a:spLocks/>
          </p:cNvSpPr>
          <p:nvPr/>
        </p:nvSpPr>
        <p:spPr>
          <a:xfrm>
            <a:off x="202130" y="282820"/>
            <a:ext cx="10614661" cy="48090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US" sz="3200">
                <a:latin typeface="Bookman Old Style" panose="02050604050505020204" pitchFamily="18" charset="0"/>
              </a:rPr>
              <a:t>Preparing for your DPS journey : Speculative Emails</a:t>
            </a:r>
          </a:p>
        </p:txBody>
      </p:sp>
    </p:spTree>
    <p:extLst>
      <p:ext uri="{BB962C8B-B14F-4D97-AF65-F5344CB8AC3E}">
        <p14:creationId xmlns:p14="http://schemas.microsoft.com/office/powerpoint/2010/main" val="62107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12">
            <a:extLst>
              <a:ext uri="{FF2B5EF4-FFF2-40B4-BE49-F238E27FC236}">
                <a16:creationId xmlns:a16="http://schemas.microsoft.com/office/drawing/2014/main" id="{2CD40CB2-BF85-47E4-B89C-BA908DC51284}"/>
              </a:ext>
            </a:extLst>
          </p:cNvPr>
          <p:cNvSpPr txBox="1">
            <a:spLocks/>
          </p:cNvSpPr>
          <p:nvPr/>
        </p:nvSpPr>
        <p:spPr>
          <a:xfrm>
            <a:off x="285649" y="914400"/>
            <a:ext cx="11351293" cy="504594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a:solidFill>
                <a:schemeClr val="tx1">
                  <a:lumMod val="65000"/>
                  <a:lumOff val="35000"/>
                </a:schemeClr>
              </a:solidFill>
            </a:endParaRPr>
          </a:p>
          <a:p>
            <a:pPr>
              <a:buClr>
                <a:schemeClr val="tx1"/>
              </a:buClr>
              <a:buSzPct val="125000"/>
              <a:buFont typeface="Wingdings" panose="05000000000000000000" pitchFamily="2" charset="2"/>
              <a:buChar char="q"/>
            </a:pPr>
            <a:r>
              <a:rPr lang="en-GB" sz="2400"/>
              <a:t>Draft a speculative email template ready to use when the time comes. Have it proof read! </a:t>
            </a:r>
          </a:p>
          <a:p>
            <a:pPr>
              <a:buClr>
                <a:schemeClr val="tx1"/>
              </a:buClr>
              <a:buSzPct val="125000"/>
              <a:buFont typeface="Wingdings" panose="05000000000000000000" pitchFamily="2" charset="2"/>
              <a:buChar char="q"/>
            </a:pPr>
            <a:endParaRPr lang="en-GB" sz="2400"/>
          </a:p>
          <a:p>
            <a:pPr>
              <a:buClr>
                <a:schemeClr val="tx1"/>
              </a:buClr>
              <a:buSzPct val="125000"/>
              <a:buFont typeface="Wingdings" panose="05000000000000000000" pitchFamily="2" charset="2"/>
              <a:buChar char="q"/>
            </a:pPr>
            <a:r>
              <a:rPr lang="en-GB" sz="2400"/>
              <a:t>Aim to start sending out your speculative emails in </a:t>
            </a:r>
            <a:r>
              <a:rPr lang="en-GB" sz="2400">
                <a:solidFill>
                  <a:srgbClr val="C00000"/>
                </a:solidFill>
              </a:rPr>
              <a:t>February/March, </a:t>
            </a:r>
            <a:r>
              <a:rPr lang="en-GB" sz="2400"/>
              <a:t>this is because businesses can take their time to respond.</a:t>
            </a:r>
          </a:p>
          <a:p>
            <a:pPr marL="0" indent="0">
              <a:buClr>
                <a:schemeClr val="tx1"/>
              </a:buClr>
              <a:buSzPct val="125000"/>
              <a:buNone/>
            </a:pPr>
            <a:endParaRPr lang="en-GB" sz="2400"/>
          </a:p>
          <a:p>
            <a:pPr>
              <a:buClr>
                <a:schemeClr val="tx1"/>
              </a:buClr>
              <a:buSzPct val="125000"/>
              <a:buFont typeface="Wingdings" panose="05000000000000000000" pitchFamily="2" charset="2"/>
              <a:buChar char="q"/>
            </a:pPr>
            <a:r>
              <a:rPr lang="en-GB" sz="2400"/>
              <a:t>Find the correct contact to address and send your email to. Use everything at your disposal. LinkedIn, Instagram, brand/company website, professional/friends contacts.</a:t>
            </a:r>
          </a:p>
          <a:p>
            <a:pPr>
              <a:buClr>
                <a:schemeClr val="tx1"/>
              </a:buClr>
              <a:buSzPct val="125000"/>
              <a:buFont typeface="Wingdings" panose="05000000000000000000" pitchFamily="2" charset="2"/>
              <a:buChar char="q"/>
            </a:pPr>
            <a:endParaRPr lang="en-GB" sz="2400"/>
          </a:p>
          <a:p>
            <a:pPr>
              <a:buClr>
                <a:schemeClr val="tx1"/>
              </a:buClr>
              <a:buSzPct val="125000"/>
              <a:buFont typeface="Wingdings" panose="05000000000000000000" pitchFamily="2" charset="2"/>
              <a:buChar char="q"/>
            </a:pPr>
            <a:r>
              <a:rPr lang="en-GB" sz="2400"/>
              <a:t>We will share a list of contacts who are happy to receive speculative job emails, however this list is not extensive and made up of brands and companies that may not be your preference. This is why you must develop your own list</a:t>
            </a:r>
            <a:r>
              <a:rPr lang="en-GB" sz="2400">
                <a:solidFill>
                  <a:schemeClr val="tx1">
                    <a:lumMod val="65000"/>
                    <a:lumOff val="35000"/>
                  </a:schemeClr>
                </a:solidFill>
              </a:rPr>
              <a:t>. </a:t>
            </a:r>
          </a:p>
          <a:p>
            <a:pPr>
              <a:buClr>
                <a:schemeClr val="tx1">
                  <a:lumMod val="50000"/>
                  <a:lumOff val="50000"/>
                </a:schemeClr>
              </a:buClr>
              <a:buSzPct val="120000"/>
              <a:buFont typeface="Wingdings" panose="05000000000000000000" pitchFamily="2" charset="2"/>
              <a:buChar char="§"/>
            </a:pPr>
            <a:endParaRPr lang="en-GB" sz="2000">
              <a:solidFill>
                <a:schemeClr val="tx1">
                  <a:lumMod val="65000"/>
                  <a:lumOff val="35000"/>
                </a:schemeClr>
              </a:solidFill>
            </a:endParaRPr>
          </a:p>
          <a:p>
            <a:endParaRPr lang="en-GB" sz="2000"/>
          </a:p>
        </p:txBody>
      </p:sp>
      <p:sp>
        <p:nvSpPr>
          <p:cNvPr id="4" name="Title 1">
            <a:extLst>
              <a:ext uri="{FF2B5EF4-FFF2-40B4-BE49-F238E27FC236}">
                <a16:creationId xmlns:a16="http://schemas.microsoft.com/office/drawing/2014/main" id="{B76F4E2A-59C4-4629-93DF-FA528813E49B}"/>
              </a:ext>
            </a:extLst>
          </p:cNvPr>
          <p:cNvSpPr txBox="1">
            <a:spLocks/>
          </p:cNvSpPr>
          <p:nvPr/>
        </p:nvSpPr>
        <p:spPr>
          <a:xfrm>
            <a:off x="138962" y="136524"/>
            <a:ext cx="10614661" cy="48090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US" sz="3200">
                <a:latin typeface="Bookman Old Style" panose="02050604050505020204" pitchFamily="18" charset="0"/>
              </a:rPr>
              <a:t>Preparing for your DPS journey : Speculative Emails</a:t>
            </a:r>
          </a:p>
        </p:txBody>
      </p:sp>
    </p:spTree>
    <p:extLst>
      <p:ext uri="{BB962C8B-B14F-4D97-AF65-F5344CB8AC3E}">
        <p14:creationId xmlns:p14="http://schemas.microsoft.com/office/powerpoint/2010/main" val="81865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Down Arrow 10">
            <a:extLst>
              <a:ext uri="{FF2B5EF4-FFF2-40B4-BE49-F238E27FC236}">
                <a16:creationId xmlns:a16="http://schemas.microsoft.com/office/drawing/2014/main" id="{F83C87B0-43A9-4CCD-907B-DA8314427EA4}"/>
              </a:ext>
            </a:extLst>
          </p:cNvPr>
          <p:cNvSpPr/>
          <p:nvPr/>
        </p:nvSpPr>
        <p:spPr>
          <a:xfrm>
            <a:off x="4774879" y="1032074"/>
            <a:ext cx="2371725" cy="1902539"/>
          </a:xfrm>
          <a:prstGeom prst="downArrowCallout">
            <a:avLst/>
          </a:prstGeom>
          <a:solidFill>
            <a:srgbClr val="DEE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lumMod val="50000"/>
                  </a:schemeClr>
                </a:solidFill>
              </a:rPr>
              <a:t>Speculative emails</a:t>
            </a:r>
          </a:p>
        </p:txBody>
      </p:sp>
      <p:sp>
        <p:nvSpPr>
          <p:cNvPr id="12" name="Arrow: Pentagon 11">
            <a:extLst>
              <a:ext uri="{FF2B5EF4-FFF2-40B4-BE49-F238E27FC236}">
                <a16:creationId xmlns:a16="http://schemas.microsoft.com/office/drawing/2014/main" id="{BF96ABF3-1201-4819-B842-9CF52C4463C4}"/>
              </a:ext>
            </a:extLst>
          </p:cNvPr>
          <p:cNvSpPr/>
          <p:nvPr/>
        </p:nvSpPr>
        <p:spPr>
          <a:xfrm>
            <a:off x="181927" y="2842260"/>
            <a:ext cx="2371725" cy="1562420"/>
          </a:xfrm>
          <a:prstGeom prst="homePlate">
            <a:avLst/>
          </a:prstGeom>
          <a:solidFill>
            <a:srgbClr val="E9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lumMod val="50000"/>
                  </a:schemeClr>
                </a:solidFill>
              </a:rPr>
              <a:t>Create a list of companies you would like to work for</a:t>
            </a:r>
          </a:p>
        </p:txBody>
      </p:sp>
      <p:sp>
        <p:nvSpPr>
          <p:cNvPr id="14" name="Arrow: Pentagon 13">
            <a:extLst>
              <a:ext uri="{FF2B5EF4-FFF2-40B4-BE49-F238E27FC236}">
                <a16:creationId xmlns:a16="http://schemas.microsoft.com/office/drawing/2014/main" id="{5AD76E28-D4C3-43A3-B65E-D838A4B54035}"/>
              </a:ext>
            </a:extLst>
          </p:cNvPr>
          <p:cNvSpPr/>
          <p:nvPr/>
        </p:nvSpPr>
        <p:spPr>
          <a:xfrm>
            <a:off x="2927029" y="2934613"/>
            <a:ext cx="3096262" cy="1535430"/>
          </a:xfrm>
          <a:prstGeom prst="homePlate">
            <a:avLst/>
          </a:prstGeom>
          <a:solidFill>
            <a:srgbClr val="E9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lumMod val="50000"/>
                </a:schemeClr>
              </a:solidFill>
            </a:endParaRPr>
          </a:p>
          <a:p>
            <a:pPr algn="ctr"/>
            <a:r>
              <a:rPr lang="en-GB" sz="1800">
                <a:solidFill>
                  <a:schemeClr val="bg1">
                    <a:lumMod val="50000"/>
                  </a:schemeClr>
                </a:solidFill>
              </a:rPr>
              <a:t>Use company website, LinkedIn, or Social media to find the relevant contact details for your email.</a:t>
            </a:r>
          </a:p>
          <a:p>
            <a:pPr algn="ctr"/>
            <a:endParaRPr lang="en-GB">
              <a:solidFill>
                <a:schemeClr val="bg1">
                  <a:lumMod val="50000"/>
                </a:schemeClr>
              </a:solidFill>
            </a:endParaRPr>
          </a:p>
        </p:txBody>
      </p:sp>
      <p:sp>
        <p:nvSpPr>
          <p:cNvPr id="17" name="Arrow: Pentagon 16">
            <a:extLst>
              <a:ext uri="{FF2B5EF4-FFF2-40B4-BE49-F238E27FC236}">
                <a16:creationId xmlns:a16="http://schemas.microsoft.com/office/drawing/2014/main" id="{5AA86A54-FB1C-4CCB-9919-3057EAB5C67D}"/>
              </a:ext>
            </a:extLst>
          </p:cNvPr>
          <p:cNvSpPr/>
          <p:nvPr/>
        </p:nvSpPr>
        <p:spPr>
          <a:xfrm>
            <a:off x="6572248" y="3060343"/>
            <a:ext cx="2371725" cy="1409700"/>
          </a:xfrm>
          <a:prstGeom prst="homePlate">
            <a:avLst/>
          </a:prstGeom>
          <a:solidFill>
            <a:srgbClr val="E9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lumMod val="50000"/>
                  </a:schemeClr>
                </a:solidFill>
              </a:rPr>
              <a:t>Create a speculative email template </a:t>
            </a:r>
          </a:p>
        </p:txBody>
      </p:sp>
      <p:sp>
        <p:nvSpPr>
          <p:cNvPr id="18" name="Arrow: Pentagon 17">
            <a:extLst>
              <a:ext uri="{FF2B5EF4-FFF2-40B4-BE49-F238E27FC236}">
                <a16:creationId xmlns:a16="http://schemas.microsoft.com/office/drawing/2014/main" id="{4D13DB5E-5E36-49F3-A0DB-83F9B51AC0D1}"/>
              </a:ext>
            </a:extLst>
          </p:cNvPr>
          <p:cNvSpPr/>
          <p:nvPr/>
        </p:nvSpPr>
        <p:spPr>
          <a:xfrm>
            <a:off x="9492930" y="3060343"/>
            <a:ext cx="2371725" cy="1409700"/>
          </a:xfrm>
          <a:prstGeom prst="homePlate">
            <a:avLst/>
          </a:prstGeom>
          <a:solidFill>
            <a:srgbClr val="E9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lumMod val="50000"/>
                  </a:schemeClr>
                </a:solidFill>
              </a:rPr>
              <a:t>Research each company and tailor your email </a:t>
            </a:r>
          </a:p>
          <a:p>
            <a:pPr algn="ctr"/>
            <a:r>
              <a:rPr lang="en-GB">
                <a:solidFill>
                  <a:schemeClr val="bg1">
                    <a:lumMod val="50000"/>
                  </a:schemeClr>
                </a:solidFill>
              </a:rPr>
              <a:t>(1/2 paragraphs)</a:t>
            </a:r>
          </a:p>
        </p:txBody>
      </p:sp>
      <p:sp>
        <p:nvSpPr>
          <p:cNvPr id="19" name="Callout: Down Arrow 18">
            <a:extLst>
              <a:ext uri="{FF2B5EF4-FFF2-40B4-BE49-F238E27FC236}">
                <a16:creationId xmlns:a16="http://schemas.microsoft.com/office/drawing/2014/main" id="{8B0FCEAB-FFA8-45D1-A11D-1B384D36AB2E}"/>
              </a:ext>
            </a:extLst>
          </p:cNvPr>
          <p:cNvSpPr/>
          <p:nvPr/>
        </p:nvSpPr>
        <p:spPr>
          <a:xfrm>
            <a:off x="4693921" y="4724400"/>
            <a:ext cx="2580640" cy="2015291"/>
          </a:xfrm>
          <a:prstGeom prst="downArrowCallout">
            <a:avLst/>
          </a:prstGeom>
          <a:solidFill>
            <a:srgbClr val="DEE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lumMod val="50000"/>
                  </a:schemeClr>
                </a:solidFill>
              </a:rPr>
              <a:t>Send your email.</a:t>
            </a:r>
          </a:p>
          <a:p>
            <a:pPr algn="ctr"/>
            <a:r>
              <a:rPr lang="en-GB">
                <a:solidFill>
                  <a:schemeClr val="bg1">
                    <a:lumMod val="50000"/>
                  </a:schemeClr>
                </a:solidFill>
              </a:rPr>
              <a:t>Track dates sent and be prepared to follow up</a:t>
            </a:r>
          </a:p>
        </p:txBody>
      </p:sp>
      <p:sp>
        <p:nvSpPr>
          <p:cNvPr id="13" name="Title 1">
            <a:extLst>
              <a:ext uri="{FF2B5EF4-FFF2-40B4-BE49-F238E27FC236}">
                <a16:creationId xmlns:a16="http://schemas.microsoft.com/office/drawing/2014/main" id="{A246832F-9A51-4912-80BE-23B1AC4387CB}"/>
              </a:ext>
            </a:extLst>
          </p:cNvPr>
          <p:cNvSpPr txBox="1">
            <a:spLocks/>
          </p:cNvSpPr>
          <p:nvPr/>
        </p:nvSpPr>
        <p:spPr>
          <a:xfrm>
            <a:off x="138962" y="136524"/>
            <a:ext cx="10614661" cy="48090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US" sz="3200"/>
              <a:t>Preparing for your DPS journey : Speculative Emails</a:t>
            </a:r>
          </a:p>
        </p:txBody>
      </p:sp>
      <p:cxnSp>
        <p:nvCxnSpPr>
          <p:cNvPr id="15" name="Straight Connector 14">
            <a:extLst>
              <a:ext uri="{FF2B5EF4-FFF2-40B4-BE49-F238E27FC236}">
                <a16:creationId xmlns:a16="http://schemas.microsoft.com/office/drawing/2014/main" id="{1A79CED5-E2C6-4A8C-9900-C130C3B31658}"/>
              </a:ext>
            </a:extLst>
          </p:cNvPr>
          <p:cNvCxnSpPr>
            <a:cxnSpLocks/>
          </p:cNvCxnSpPr>
          <p:nvPr/>
        </p:nvCxnSpPr>
        <p:spPr>
          <a:xfrm>
            <a:off x="285649" y="727944"/>
            <a:ext cx="11476423" cy="0"/>
          </a:xfrm>
          <a:prstGeom prst="line">
            <a:avLst/>
          </a:prstGeom>
        </p:spPr>
        <p:style>
          <a:lnRef idx="1">
            <a:schemeClr val="dk1"/>
          </a:lnRef>
          <a:fillRef idx="0">
            <a:schemeClr val="dk1"/>
          </a:fillRef>
          <a:effectRef idx="0">
            <a:schemeClr val="dk1"/>
          </a:effectRef>
          <a:fontRef idx="minor">
            <a:schemeClr val="tx1"/>
          </a:fontRef>
        </p:style>
      </p:cxnSp>
      <p:sp>
        <p:nvSpPr>
          <p:cNvPr id="2" name="Footer Placeholder 1">
            <a:extLst>
              <a:ext uri="{FF2B5EF4-FFF2-40B4-BE49-F238E27FC236}">
                <a16:creationId xmlns:a16="http://schemas.microsoft.com/office/drawing/2014/main" id="{C6FB892C-805B-4C4A-A063-FC4E6768F95C}"/>
              </a:ext>
            </a:extLst>
          </p:cNvPr>
          <p:cNvSpPr>
            <a:spLocks noGrp="1"/>
          </p:cNvSpPr>
          <p:nvPr>
            <p:ph type="ftr" sz="quarter" idx="11"/>
          </p:nvPr>
        </p:nvSpPr>
        <p:spPr/>
        <p:txBody>
          <a:bodyPr/>
          <a:lstStyle/>
          <a:p>
            <a:r>
              <a:rPr lang="en-GB"/>
              <a:t>Preparing for your DPS journey Part II November 2023</a:t>
            </a:r>
            <a:endParaRPr lang="en-US"/>
          </a:p>
        </p:txBody>
      </p:sp>
    </p:spTree>
    <p:extLst>
      <p:ext uri="{BB962C8B-B14F-4D97-AF65-F5344CB8AC3E}">
        <p14:creationId xmlns:p14="http://schemas.microsoft.com/office/powerpoint/2010/main" val="132723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F003F-0FB1-2F40-9C59-54E6CA76E913}"/>
              </a:ext>
            </a:extLst>
          </p:cNvPr>
          <p:cNvSpPr>
            <a:spLocks noGrp="1"/>
          </p:cNvSpPr>
          <p:nvPr>
            <p:ph type="ctrTitle"/>
          </p:nvPr>
        </p:nvSpPr>
        <p:spPr>
          <a:xfrm>
            <a:off x="479997" y="188050"/>
            <a:ext cx="4448137" cy="720000"/>
          </a:xfrm>
        </p:spPr>
        <p:txBody>
          <a:bodyPr>
            <a:normAutofit/>
          </a:bodyPr>
          <a:lstStyle/>
          <a:p>
            <a:r>
              <a:rPr lang="en-GB"/>
              <a:t>REGISTER</a:t>
            </a:r>
          </a:p>
        </p:txBody>
      </p:sp>
      <p:sp>
        <p:nvSpPr>
          <p:cNvPr id="3" name="Text Placeholder 2">
            <a:extLst>
              <a:ext uri="{FF2B5EF4-FFF2-40B4-BE49-F238E27FC236}">
                <a16:creationId xmlns:a16="http://schemas.microsoft.com/office/drawing/2014/main" id="{E6DBE095-501C-8748-92E5-40FDDBF5FBCB}"/>
              </a:ext>
            </a:extLst>
          </p:cNvPr>
          <p:cNvSpPr>
            <a:spLocks noGrp="1"/>
          </p:cNvSpPr>
          <p:nvPr>
            <p:ph type="body" sz="quarter" idx="15"/>
          </p:nvPr>
        </p:nvSpPr>
        <p:spPr>
          <a:xfrm>
            <a:off x="390462" y="1082037"/>
            <a:ext cx="5705538" cy="4904877"/>
          </a:xfrm>
        </p:spPr>
        <p:txBody>
          <a:bodyPr vert="horz" lIns="0" tIns="0" rIns="0" bIns="0" rtlCol="0" anchor="t">
            <a:noAutofit/>
          </a:bodyPr>
          <a:lstStyle/>
          <a:p>
            <a:pPr marL="0" lvl="3" indent="0">
              <a:buNone/>
            </a:pPr>
            <a:r>
              <a:rPr lang="en-GB">
                <a:solidFill>
                  <a:schemeClr val="tx1">
                    <a:lumMod val="65000"/>
                    <a:lumOff val="35000"/>
                  </a:schemeClr>
                </a:solidFill>
              </a:rPr>
              <a:t>Please scan the QR code to add your name to the register on Moodle.</a:t>
            </a:r>
          </a:p>
          <a:p>
            <a:pPr marL="0" lvl="3" indent="0">
              <a:buNone/>
            </a:pPr>
            <a:endParaRPr lang="en-GB">
              <a:solidFill>
                <a:schemeClr val="tx1">
                  <a:lumMod val="65000"/>
                  <a:lumOff val="35000"/>
                </a:schemeClr>
              </a:solidFill>
            </a:endParaRPr>
          </a:p>
          <a:p>
            <a:pPr marL="0" lvl="3" indent="0">
              <a:buNone/>
            </a:pPr>
            <a:r>
              <a:rPr lang="en-GB">
                <a:solidFill>
                  <a:schemeClr val="tx1">
                    <a:lumMod val="65000"/>
                    <a:lumOff val="35000"/>
                  </a:schemeClr>
                </a:solidFill>
              </a:rPr>
              <a:t>If it doesn’t work please sign manual register by door.</a:t>
            </a:r>
          </a:p>
          <a:p>
            <a:pPr marL="0" lvl="3" indent="0">
              <a:buNone/>
            </a:pPr>
            <a:endParaRPr lang="en-GB">
              <a:solidFill>
                <a:schemeClr val="tx1">
                  <a:lumMod val="65000"/>
                  <a:lumOff val="35000"/>
                </a:schemeClr>
              </a:solidFill>
            </a:endParaRPr>
          </a:p>
          <a:p>
            <a:pPr marL="0" lvl="3" indent="0">
              <a:buNone/>
            </a:pPr>
            <a:r>
              <a:rPr lang="en-GB">
                <a:solidFill>
                  <a:schemeClr val="tx1">
                    <a:lumMod val="65000"/>
                    <a:lumOff val="35000"/>
                  </a:schemeClr>
                </a:solidFill>
              </a:rPr>
              <a:t>Thanks!</a:t>
            </a:r>
          </a:p>
          <a:p>
            <a:pPr marL="0" lvl="3" indent="0">
              <a:buNone/>
            </a:pPr>
            <a:endParaRPr lang="en-GB">
              <a:solidFill>
                <a:schemeClr val="tx1">
                  <a:lumMod val="65000"/>
                  <a:lumOff val="35000"/>
                </a:schemeClr>
              </a:solidFill>
            </a:endParaRPr>
          </a:p>
          <a:p>
            <a:pPr marL="0" lvl="3" indent="0">
              <a:buNone/>
            </a:pPr>
            <a:endParaRPr lang="en-GB">
              <a:solidFill>
                <a:schemeClr val="tx1">
                  <a:lumMod val="65000"/>
                  <a:lumOff val="35000"/>
                </a:schemeClr>
              </a:solidFill>
            </a:endParaRPr>
          </a:p>
        </p:txBody>
      </p:sp>
      <p:cxnSp>
        <p:nvCxnSpPr>
          <p:cNvPr id="11" name="Straight Connector 10">
            <a:extLst>
              <a:ext uri="{FF2B5EF4-FFF2-40B4-BE49-F238E27FC236}">
                <a16:creationId xmlns:a16="http://schemas.microsoft.com/office/drawing/2014/main" id="{0CB7B24C-0A75-4DDF-BF5B-7278F61A98B2}"/>
              </a:ext>
            </a:extLst>
          </p:cNvPr>
          <p:cNvCxnSpPr/>
          <p:nvPr/>
        </p:nvCxnSpPr>
        <p:spPr>
          <a:xfrm>
            <a:off x="202130" y="856524"/>
            <a:ext cx="7449954" cy="0"/>
          </a:xfrm>
          <a:prstGeom prst="line">
            <a:avLst/>
          </a:prstGeom>
        </p:spPr>
        <p:style>
          <a:lnRef idx="1">
            <a:schemeClr val="dk1"/>
          </a:lnRef>
          <a:fillRef idx="0">
            <a:schemeClr val="dk1"/>
          </a:fillRef>
          <a:effectRef idx="0">
            <a:schemeClr val="dk1"/>
          </a:effectRef>
          <a:fontRef idx="minor">
            <a:schemeClr val="tx1"/>
          </a:fontRef>
        </p:style>
      </p:cxnSp>
      <p:pic>
        <p:nvPicPr>
          <p:cNvPr id="10242" name="Picture 2" descr="QR code">
            <a:extLst>
              <a:ext uri="{FF2B5EF4-FFF2-40B4-BE49-F238E27FC236}">
                <a16:creationId xmlns:a16="http://schemas.microsoft.com/office/drawing/2014/main" id="{0793D10F-59AD-417A-BD91-D11A50F8E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153" y="1360321"/>
            <a:ext cx="4714875"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2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FE409E8-E5A8-4A5B-96EF-19556F8EE5FB}"/>
              </a:ext>
            </a:extLst>
          </p:cNvPr>
          <p:cNvSpPr txBox="1"/>
          <p:nvPr/>
        </p:nvSpPr>
        <p:spPr>
          <a:xfrm>
            <a:off x="275421" y="136524"/>
            <a:ext cx="1162140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Bookman Old Style" panose="02050604050505020204" pitchFamily="18" charset="0"/>
              </a:rPr>
              <a:t>Preparing for your DPS journey : Speculative Emails</a:t>
            </a:r>
          </a:p>
        </p:txBody>
      </p:sp>
      <p:sp>
        <p:nvSpPr>
          <p:cNvPr id="6" name="Content Placeholder 12">
            <a:extLst>
              <a:ext uri="{FF2B5EF4-FFF2-40B4-BE49-F238E27FC236}">
                <a16:creationId xmlns:a16="http://schemas.microsoft.com/office/drawing/2014/main" id="{C77EDFE0-10FF-4C60-8910-7F50A39306D2}"/>
              </a:ext>
            </a:extLst>
          </p:cNvPr>
          <p:cNvSpPr txBox="1">
            <a:spLocks/>
          </p:cNvSpPr>
          <p:nvPr/>
        </p:nvSpPr>
        <p:spPr>
          <a:xfrm>
            <a:off x="266699" y="968375"/>
            <a:ext cx="11610975" cy="5232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Before we review the recommended structure and content for Speculative email lets have a look at some examples from the internet……. Have a quick skim read, and share what do you think about these emails.</a:t>
            </a:r>
          </a:p>
        </p:txBody>
      </p:sp>
      <p:pic>
        <p:nvPicPr>
          <p:cNvPr id="8" name="Picture 2" descr="Worst cover letter 8">
            <a:extLst>
              <a:ext uri="{FF2B5EF4-FFF2-40B4-BE49-F238E27FC236}">
                <a16:creationId xmlns:a16="http://schemas.microsoft.com/office/drawing/2014/main" id="{F8CE272B-F338-40DB-869D-8EE6F002A1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14"/>
          <a:stretch/>
        </p:blipFill>
        <p:spPr bwMode="auto">
          <a:xfrm>
            <a:off x="583409" y="1839728"/>
            <a:ext cx="9596432" cy="411831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1D5D669A-5878-407F-898A-6A1358973424}"/>
              </a:ext>
            </a:extLst>
          </p:cNvPr>
          <p:cNvCxnSpPr>
            <a:cxnSpLocks/>
          </p:cNvCxnSpPr>
          <p:nvPr/>
        </p:nvCxnSpPr>
        <p:spPr>
          <a:xfrm>
            <a:off x="285649" y="727944"/>
            <a:ext cx="1147642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07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Worst cover letter 6">
            <a:extLst>
              <a:ext uri="{FF2B5EF4-FFF2-40B4-BE49-F238E27FC236}">
                <a16:creationId xmlns:a16="http://schemas.microsoft.com/office/drawing/2014/main" id="{A193FFBB-6DB0-4618-A69E-536A3FED9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55" y="1304925"/>
            <a:ext cx="11797995" cy="4229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0CB8DE-1A7E-4EE5-85BB-FC1589DC52CC}"/>
              </a:ext>
            </a:extLst>
          </p:cNvPr>
          <p:cNvSpPr txBox="1"/>
          <p:nvPr/>
        </p:nvSpPr>
        <p:spPr>
          <a:xfrm>
            <a:off x="275421" y="136524"/>
            <a:ext cx="1162140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Bookman Old Style" panose="02050604050505020204" pitchFamily="18" charset="0"/>
              </a:rPr>
              <a:t>Preparing for your DPS journey : Speculative Emails</a:t>
            </a:r>
          </a:p>
        </p:txBody>
      </p:sp>
      <p:cxnSp>
        <p:nvCxnSpPr>
          <p:cNvPr id="5" name="Straight Connector 4">
            <a:extLst>
              <a:ext uri="{FF2B5EF4-FFF2-40B4-BE49-F238E27FC236}">
                <a16:creationId xmlns:a16="http://schemas.microsoft.com/office/drawing/2014/main" id="{17EB6185-D028-4643-8595-A0DF3E078176}"/>
              </a:ext>
            </a:extLst>
          </p:cNvPr>
          <p:cNvCxnSpPr>
            <a:cxnSpLocks/>
          </p:cNvCxnSpPr>
          <p:nvPr/>
        </p:nvCxnSpPr>
        <p:spPr>
          <a:xfrm>
            <a:off x="285649" y="727944"/>
            <a:ext cx="1147642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276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Worst cover letter 4">
            <a:extLst>
              <a:ext uri="{FF2B5EF4-FFF2-40B4-BE49-F238E27FC236}">
                <a16:creationId xmlns:a16="http://schemas.microsoft.com/office/drawing/2014/main" id="{639249DC-45FE-4C2A-9787-40D772EA7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72" y="1209675"/>
            <a:ext cx="11737255" cy="4400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31791E-70D4-455E-9043-B4D02B1B1E14}"/>
              </a:ext>
            </a:extLst>
          </p:cNvPr>
          <p:cNvSpPr txBox="1"/>
          <p:nvPr/>
        </p:nvSpPr>
        <p:spPr>
          <a:xfrm>
            <a:off x="275421" y="136524"/>
            <a:ext cx="1162140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F0502020204030204"/>
                <a:ea typeface="+mn-ea"/>
                <a:cs typeface="+mn-cs"/>
              </a:rPr>
              <a:t>Preparing for your DPS journey : Speculative Emails</a:t>
            </a:r>
          </a:p>
        </p:txBody>
      </p:sp>
      <p:cxnSp>
        <p:nvCxnSpPr>
          <p:cNvPr id="5" name="Straight Connector 4">
            <a:extLst>
              <a:ext uri="{FF2B5EF4-FFF2-40B4-BE49-F238E27FC236}">
                <a16:creationId xmlns:a16="http://schemas.microsoft.com/office/drawing/2014/main" id="{F08F18E7-A969-430D-BB76-29DDB66C2E38}"/>
              </a:ext>
            </a:extLst>
          </p:cNvPr>
          <p:cNvCxnSpPr>
            <a:cxnSpLocks/>
          </p:cNvCxnSpPr>
          <p:nvPr/>
        </p:nvCxnSpPr>
        <p:spPr>
          <a:xfrm>
            <a:off x="285649" y="727944"/>
            <a:ext cx="1147642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191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Worst cover letter 3">
            <a:extLst>
              <a:ext uri="{FF2B5EF4-FFF2-40B4-BE49-F238E27FC236}">
                <a16:creationId xmlns:a16="http://schemas.microsoft.com/office/drawing/2014/main" id="{2C04ED25-8467-4F45-99D7-AF003DDDB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419226"/>
            <a:ext cx="11951046" cy="31813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DA6EAA-C7A0-4C38-A61C-0D766C2F7631}"/>
              </a:ext>
            </a:extLst>
          </p:cNvPr>
          <p:cNvSpPr txBox="1"/>
          <p:nvPr/>
        </p:nvSpPr>
        <p:spPr>
          <a:xfrm>
            <a:off x="8374703" y="5755906"/>
            <a:ext cx="3339242" cy="307777"/>
          </a:xfrm>
          <a:prstGeom prst="rect">
            <a:avLst/>
          </a:prstGeom>
          <a:noFill/>
        </p:spPr>
        <p:txBody>
          <a:bodyPr wrap="square">
            <a:spAutoFit/>
          </a:bodyPr>
          <a:lstStyle/>
          <a:p>
            <a:r>
              <a:rPr lang="en-GB" sz="1400"/>
              <a:t>https://www.businessinsider.com/</a:t>
            </a:r>
          </a:p>
        </p:txBody>
      </p:sp>
      <p:sp>
        <p:nvSpPr>
          <p:cNvPr id="5" name="TextBox 4">
            <a:extLst>
              <a:ext uri="{FF2B5EF4-FFF2-40B4-BE49-F238E27FC236}">
                <a16:creationId xmlns:a16="http://schemas.microsoft.com/office/drawing/2014/main" id="{A1114C55-6BFA-4225-AF9B-E40C39572CBB}"/>
              </a:ext>
            </a:extLst>
          </p:cNvPr>
          <p:cNvSpPr txBox="1"/>
          <p:nvPr/>
        </p:nvSpPr>
        <p:spPr>
          <a:xfrm>
            <a:off x="275421" y="136524"/>
            <a:ext cx="1162140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F0502020204030204"/>
                <a:ea typeface="+mn-ea"/>
                <a:cs typeface="+mn-cs"/>
              </a:rPr>
              <a:t>Preparing for your DPS journey : Speculative Emails</a:t>
            </a:r>
          </a:p>
        </p:txBody>
      </p:sp>
      <p:cxnSp>
        <p:nvCxnSpPr>
          <p:cNvPr id="6" name="Straight Connector 5">
            <a:extLst>
              <a:ext uri="{FF2B5EF4-FFF2-40B4-BE49-F238E27FC236}">
                <a16:creationId xmlns:a16="http://schemas.microsoft.com/office/drawing/2014/main" id="{93656D5D-46F6-478D-A2D0-3C78D9E8EC6E}"/>
              </a:ext>
            </a:extLst>
          </p:cNvPr>
          <p:cNvCxnSpPr>
            <a:cxnSpLocks/>
          </p:cNvCxnSpPr>
          <p:nvPr/>
        </p:nvCxnSpPr>
        <p:spPr>
          <a:xfrm>
            <a:off x="285649" y="727944"/>
            <a:ext cx="1147642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6077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12">
            <a:extLst>
              <a:ext uri="{FF2B5EF4-FFF2-40B4-BE49-F238E27FC236}">
                <a16:creationId xmlns:a16="http://schemas.microsoft.com/office/drawing/2014/main" id="{2CD40CB2-BF85-47E4-B89C-BA908DC51284}"/>
              </a:ext>
            </a:extLst>
          </p:cNvPr>
          <p:cNvSpPr txBox="1">
            <a:spLocks/>
          </p:cNvSpPr>
          <p:nvPr/>
        </p:nvSpPr>
        <p:spPr>
          <a:xfrm>
            <a:off x="285649" y="914400"/>
            <a:ext cx="11351293" cy="5045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lumMod val="50000"/>
                  <a:lumOff val="50000"/>
                </a:schemeClr>
              </a:buClr>
              <a:buSzPct val="120000"/>
              <a:buFont typeface="Wingdings" panose="05000000000000000000" pitchFamily="2" charset="2"/>
              <a:buChar char="§"/>
            </a:pPr>
            <a:endParaRPr lang="en-GB" sz="2000">
              <a:solidFill>
                <a:schemeClr val="tx1">
                  <a:lumMod val="65000"/>
                  <a:lumOff val="35000"/>
                </a:schemeClr>
              </a:solidFill>
            </a:endParaRPr>
          </a:p>
          <a:p>
            <a:endParaRPr lang="en-GB" sz="2000"/>
          </a:p>
        </p:txBody>
      </p:sp>
      <p:sp>
        <p:nvSpPr>
          <p:cNvPr id="4" name="Title 1">
            <a:extLst>
              <a:ext uri="{FF2B5EF4-FFF2-40B4-BE49-F238E27FC236}">
                <a16:creationId xmlns:a16="http://schemas.microsoft.com/office/drawing/2014/main" id="{B76F4E2A-59C4-4629-93DF-FA528813E49B}"/>
              </a:ext>
            </a:extLst>
          </p:cNvPr>
          <p:cNvSpPr txBox="1">
            <a:spLocks/>
          </p:cNvSpPr>
          <p:nvPr/>
        </p:nvSpPr>
        <p:spPr>
          <a:xfrm>
            <a:off x="138962" y="136524"/>
            <a:ext cx="10614661" cy="48090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US" sz="3200">
                <a:latin typeface="Bookman Old Style" panose="02050604050505020204" pitchFamily="18" charset="0"/>
              </a:rPr>
              <a:t>Preparing for your DPS journey : Speculative Emails</a:t>
            </a:r>
          </a:p>
        </p:txBody>
      </p:sp>
      <p:cxnSp>
        <p:nvCxnSpPr>
          <p:cNvPr id="5" name="Straight Connector 4">
            <a:extLst>
              <a:ext uri="{FF2B5EF4-FFF2-40B4-BE49-F238E27FC236}">
                <a16:creationId xmlns:a16="http://schemas.microsoft.com/office/drawing/2014/main" id="{37DA7DAC-FB70-4FFE-A763-DF65BEED8D48}"/>
              </a:ext>
            </a:extLst>
          </p:cNvPr>
          <p:cNvCxnSpPr>
            <a:cxnSpLocks/>
          </p:cNvCxnSpPr>
          <p:nvPr/>
        </p:nvCxnSpPr>
        <p:spPr>
          <a:xfrm>
            <a:off x="285649" y="727944"/>
            <a:ext cx="11476423"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B095CFF9-135C-41FF-8603-97ECFBB3C258}"/>
              </a:ext>
            </a:extLst>
          </p:cNvPr>
          <p:cNvSpPr txBox="1"/>
          <p:nvPr/>
        </p:nvSpPr>
        <p:spPr>
          <a:xfrm>
            <a:off x="412330" y="838461"/>
            <a:ext cx="11097929" cy="5940088"/>
          </a:xfrm>
          <a:prstGeom prst="rect">
            <a:avLst/>
          </a:prstGeom>
          <a:noFill/>
        </p:spPr>
        <p:txBody>
          <a:bodyPr wrap="square" rtlCol="0">
            <a:spAutoFit/>
          </a:bodyPr>
          <a:lstStyle/>
          <a:p>
            <a:r>
              <a:rPr lang="en-GB" sz="2400"/>
              <a:t>Recommended structure:</a:t>
            </a:r>
          </a:p>
          <a:p>
            <a:r>
              <a:rPr lang="en-GB" sz="2000"/>
              <a:t>Address your email to someone specific. Try not to address it to a generic Sir/Madam or “To whom it may concern”.</a:t>
            </a:r>
          </a:p>
          <a:p>
            <a:endParaRPr lang="en-GB" sz="2000"/>
          </a:p>
          <a:p>
            <a:r>
              <a:rPr lang="en-GB" sz="2000" i="1">
                <a:solidFill>
                  <a:schemeClr val="tx1">
                    <a:lumMod val="65000"/>
                    <a:lumOff val="35000"/>
                  </a:schemeClr>
                </a:solidFill>
              </a:rPr>
              <a:t>Dear Kathy</a:t>
            </a:r>
          </a:p>
          <a:p>
            <a:endParaRPr lang="en-GB" sz="2000" i="1">
              <a:solidFill>
                <a:schemeClr val="tx1">
                  <a:lumMod val="65000"/>
                  <a:lumOff val="35000"/>
                </a:schemeClr>
              </a:solidFill>
            </a:endParaRPr>
          </a:p>
          <a:p>
            <a:r>
              <a:rPr lang="en-GB" sz="2000" i="1">
                <a:solidFill>
                  <a:schemeClr val="tx1">
                    <a:lumMod val="65000"/>
                    <a:lumOff val="35000"/>
                  </a:schemeClr>
                </a:solidFill>
              </a:rPr>
              <a:t>I hope this email finds you well.</a:t>
            </a:r>
          </a:p>
          <a:p>
            <a:endParaRPr lang="en-GB" sz="2000"/>
          </a:p>
          <a:p>
            <a:r>
              <a:rPr lang="en-GB" sz="2000"/>
              <a:t>Introduction</a:t>
            </a:r>
          </a:p>
          <a:p>
            <a:r>
              <a:rPr lang="en-GB" sz="2000"/>
              <a:t>Tell them who you are and what you are looking for.</a:t>
            </a:r>
          </a:p>
          <a:p>
            <a:endParaRPr lang="en-GB" sz="2000" i="1">
              <a:solidFill>
                <a:schemeClr val="tx1">
                  <a:lumMod val="65000"/>
                  <a:lumOff val="35000"/>
                </a:schemeClr>
              </a:solidFill>
            </a:endParaRPr>
          </a:p>
          <a:p>
            <a:r>
              <a:rPr lang="en-GB" sz="2000" i="1">
                <a:solidFill>
                  <a:schemeClr val="tx1">
                    <a:lumMod val="65000"/>
                    <a:lumOff val="35000"/>
                  </a:schemeClr>
                </a:solidFill>
              </a:rPr>
              <a:t>My name is Wande and I’m a 2</a:t>
            </a:r>
            <a:r>
              <a:rPr lang="en-GB" sz="2000" i="1" baseline="30000">
                <a:solidFill>
                  <a:schemeClr val="tx1">
                    <a:lumMod val="65000"/>
                    <a:lumOff val="35000"/>
                  </a:schemeClr>
                </a:solidFill>
              </a:rPr>
              <a:t>nd</a:t>
            </a:r>
            <a:r>
              <a:rPr lang="en-GB" sz="2000" i="1">
                <a:solidFill>
                  <a:schemeClr val="tx1">
                    <a:lumMod val="65000"/>
                    <a:lumOff val="35000"/>
                  </a:schemeClr>
                </a:solidFill>
              </a:rPr>
              <a:t> year student at Central Saint Martins studying BA(Hons) Fashion design Womenswear. As part of my studies, I will complete a placement year starting in </a:t>
            </a:r>
            <a:r>
              <a:rPr lang="en-GB" sz="2000" i="1">
                <a:solidFill>
                  <a:srgbClr val="C00000"/>
                </a:solidFill>
              </a:rPr>
              <a:t>September 2024 and ending in June 2025.</a:t>
            </a:r>
            <a:endParaRPr lang="en-GB" i="1">
              <a:solidFill>
                <a:srgbClr val="C00000"/>
              </a:solidFill>
            </a:endParaRPr>
          </a:p>
          <a:p>
            <a:r>
              <a:rPr lang="en-GB" sz="2000"/>
              <a:t>Outline what kind of role you’re looking for: Design/Marketing placement, you can mention preferred duration</a:t>
            </a:r>
          </a:p>
          <a:p>
            <a:r>
              <a:rPr lang="en-GB" sz="2000">
                <a:solidFill>
                  <a:schemeClr val="tx1">
                    <a:lumMod val="65000"/>
                    <a:lumOff val="35000"/>
                  </a:schemeClr>
                </a:solidFill>
              </a:rPr>
              <a:t> i.e. </a:t>
            </a:r>
            <a:r>
              <a:rPr lang="en-GB" sz="2000" i="1">
                <a:solidFill>
                  <a:schemeClr val="tx1">
                    <a:lumMod val="65000"/>
                    <a:lumOff val="35000"/>
                  </a:schemeClr>
                </a:solidFill>
              </a:rPr>
              <a:t>I am ideally looking for a placement that is a minimum of 3 months in duration.</a:t>
            </a:r>
          </a:p>
          <a:p>
            <a:endParaRPr lang="en-GB"/>
          </a:p>
          <a:p>
            <a:endParaRPr lang="en-GB"/>
          </a:p>
        </p:txBody>
      </p:sp>
    </p:spTree>
    <p:extLst>
      <p:ext uri="{BB962C8B-B14F-4D97-AF65-F5344CB8AC3E}">
        <p14:creationId xmlns:p14="http://schemas.microsoft.com/office/powerpoint/2010/main" val="2663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1000"/>
                                        <p:tgtEl>
                                          <p:spTgt spid="2">
                                            <p:txEl>
                                              <p:pRg st="7" end="7"/>
                                            </p:txEl>
                                          </p:spTgt>
                                        </p:tgtEl>
                                      </p:cBhvr>
                                    </p:animEffect>
                                    <p:anim calcmode="lin" valueType="num">
                                      <p:cBhvr>
                                        <p:cTn id="2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1000"/>
                                        <p:tgtEl>
                                          <p:spTgt spid="2">
                                            <p:txEl>
                                              <p:pRg st="8" end="8"/>
                                            </p:txEl>
                                          </p:spTgt>
                                        </p:tgtEl>
                                      </p:cBhvr>
                                    </p:animEffect>
                                    <p:anim calcmode="lin" valueType="num">
                                      <p:cBhvr>
                                        <p:cTn id="3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1000"/>
                                        <p:tgtEl>
                                          <p:spTgt spid="2">
                                            <p:txEl>
                                              <p:pRg st="10" end="10"/>
                                            </p:txEl>
                                          </p:spTgt>
                                        </p:tgtEl>
                                      </p:cBhvr>
                                    </p:animEffect>
                                    <p:anim calcmode="lin" valueType="num">
                                      <p:cBhvr>
                                        <p:cTn id="3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1000"/>
                                        <p:tgtEl>
                                          <p:spTgt spid="2">
                                            <p:txEl>
                                              <p:pRg st="11" end="11"/>
                                            </p:txEl>
                                          </p:spTgt>
                                        </p:tgtEl>
                                      </p:cBhvr>
                                    </p:animEffect>
                                    <p:anim calcmode="lin" valueType="num">
                                      <p:cBhvr>
                                        <p:cTn id="4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fade">
                                      <p:cBhvr>
                                        <p:cTn id="44" dur="1000"/>
                                        <p:tgtEl>
                                          <p:spTgt spid="2">
                                            <p:txEl>
                                              <p:pRg st="12" end="12"/>
                                            </p:txEl>
                                          </p:spTgt>
                                        </p:tgtEl>
                                      </p:cBhvr>
                                    </p:animEffect>
                                    <p:anim calcmode="lin" valueType="num">
                                      <p:cBhvr>
                                        <p:cTn id="45"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12">
            <a:extLst>
              <a:ext uri="{FF2B5EF4-FFF2-40B4-BE49-F238E27FC236}">
                <a16:creationId xmlns:a16="http://schemas.microsoft.com/office/drawing/2014/main" id="{2CD40CB2-BF85-47E4-B89C-BA908DC51284}"/>
              </a:ext>
            </a:extLst>
          </p:cNvPr>
          <p:cNvSpPr txBox="1">
            <a:spLocks/>
          </p:cNvSpPr>
          <p:nvPr/>
        </p:nvSpPr>
        <p:spPr>
          <a:xfrm>
            <a:off x="285649" y="914400"/>
            <a:ext cx="11351293" cy="5045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lumMod val="50000"/>
                  <a:lumOff val="50000"/>
                </a:schemeClr>
              </a:buClr>
              <a:buSzPct val="120000"/>
              <a:buFont typeface="Wingdings" panose="05000000000000000000" pitchFamily="2" charset="2"/>
              <a:buChar char="§"/>
            </a:pPr>
            <a:endParaRPr lang="en-GB" sz="2000">
              <a:solidFill>
                <a:schemeClr val="tx1">
                  <a:lumMod val="65000"/>
                  <a:lumOff val="35000"/>
                </a:schemeClr>
              </a:solidFill>
            </a:endParaRPr>
          </a:p>
          <a:p>
            <a:endParaRPr lang="en-GB" sz="2000"/>
          </a:p>
        </p:txBody>
      </p:sp>
      <p:sp>
        <p:nvSpPr>
          <p:cNvPr id="4" name="Title 1">
            <a:extLst>
              <a:ext uri="{FF2B5EF4-FFF2-40B4-BE49-F238E27FC236}">
                <a16:creationId xmlns:a16="http://schemas.microsoft.com/office/drawing/2014/main" id="{B76F4E2A-59C4-4629-93DF-FA528813E49B}"/>
              </a:ext>
            </a:extLst>
          </p:cNvPr>
          <p:cNvSpPr txBox="1">
            <a:spLocks/>
          </p:cNvSpPr>
          <p:nvPr/>
        </p:nvSpPr>
        <p:spPr>
          <a:xfrm>
            <a:off x="138962" y="136524"/>
            <a:ext cx="10614661" cy="48090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US" sz="3200">
                <a:latin typeface="Bookman Old Style" panose="02050604050505020204" pitchFamily="18" charset="0"/>
              </a:rPr>
              <a:t>Preparing for your DPS journey : Speculative Emails</a:t>
            </a:r>
          </a:p>
        </p:txBody>
      </p:sp>
      <p:cxnSp>
        <p:nvCxnSpPr>
          <p:cNvPr id="5" name="Straight Connector 4">
            <a:extLst>
              <a:ext uri="{FF2B5EF4-FFF2-40B4-BE49-F238E27FC236}">
                <a16:creationId xmlns:a16="http://schemas.microsoft.com/office/drawing/2014/main" id="{37DA7DAC-FB70-4FFE-A763-DF65BEED8D48}"/>
              </a:ext>
            </a:extLst>
          </p:cNvPr>
          <p:cNvCxnSpPr>
            <a:cxnSpLocks/>
          </p:cNvCxnSpPr>
          <p:nvPr/>
        </p:nvCxnSpPr>
        <p:spPr>
          <a:xfrm>
            <a:off x="285649" y="727944"/>
            <a:ext cx="11476423"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B095CFF9-135C-41FF-8603-97ECFBB3C258}"/>
              </a:ext>
            </a:extLst>
          </p:cNvPr>
          <p:cNvSpPr txBox="1"/>
          <p:nvPr/>
        </p:nvSpPr>
        <p:spPr>
          <a:xfrm>
            <a:off x="285649" y="617428"/>
            <a:ext cx="11097929" cy="4955203"/>
          </a:xfrm>
          <a:prstGeom prst="rect">
            <a:avLst/>
          </a:prstGeom>
          <a:noFill/>
        </p:spPr>
        <p:txBody>
          <a:bodyPr wrap="square" rtlCol="0">
            <a:spAutoFit/>
          </a:bodyPr>
          <a:lstStyle/>
          <a:p>
            <a:endParaRPr lang="en-GB" sz="2000"/>
          </a:p>
          <a:p>
            <a:r>
              <a:rPr lang="en-GB" sz="2000"/>
              <a:t>1</a:t>
            </a:r>
            <a:r>
              <a:rPr lang="en-GB" sz="2000" baseline="30000"/>
              <a:t>st</a:t>
            </a:r>
            <a:r>
              <a:rPr lang="en-GB" sz="2000"/>
              <a:t> Paragraph</a:t>
            </a:r>
          </a:p>
          <a:p>
            <a:endParaRPr lang="en-GB" sz="2000"/>
          </a:p>
          <a:p>
            <a:r>
              <a:rPr lang="en-GB" sz="2000"/>
              <a:t>Research the company or brand thoroughly. Reference anything specific that you like, admire or that is occurring within the brand. why do you want to work for them? Be complementary!</a:t>
            </a:r>
          </a:p>
          <a:p>
            <a:endParaRPr lang="en-GB" sz="2000" i="1">
              <a:solidFill>
                <a:schemeClr val="tx1">
                  <a:lumMod val="65000"/>
                  <a:lumOff val="35000"/>
                </a:schemeClr>
              </a:solidFill>
            </a:endParaRPr>
          </a:p>
          <a:p>
            <a:r>
              <a:rPr lang="en-GB" sz="2000">
                <a:solidFill>
                  <a:srgbClr val="C00000"/>
                </a:solidFill>
              </a:rPr>
              <a:t>The 1st paragraph is the interchangeable section of your email. Everything in your email stays the same except for this section that is specifically about the brand/business.</a:t>
            </a:r>
          </a:p>
          <a:p>
            <a:endParaRPr lang="en-GB" sz="2000"/>
          </a:p>
          <a:p>
            <a:r>
              <a:rPr lang="en-GB" sz="2000"/>
              <a:t>2</a:t>
            </a:r>
            <a:r>
              <a:rPr lang="en-GB" sz="2000" baseline="30000"/>
              <a:t>nd</a:t>
            </a:r>
            <a:r>
              <a:rPr lang="en-GB" sz="2000"/>
              <a:t>  Paragraph</a:t>
            </a:r>
          </a:p>
          <a:p>
            <a:endParaRPr lang="en-GB" sz="2000"/>
          </a:p>
          <a:p>
            <a:r>
              <a:rPr lang="en-GB" sz="2000"/>
              <a:t>Explain a bit more about who you are (think interests, values etc,) your own skills, experience and background. Be positive. Evidence your skills and experience. However, don’t be afraid to say that you’re looking to learn and further develop your skills.</a:t>
            </a:r>
          </a:p>
          <a:p>
            <a:endParaRPr lang="en-GB"/>
          </a:p>
          <a:p>
            <a:endParaRPr lang="en-GB"/>
          </a:p>
        </p:txBody>
      </p:sp>
    </p:spTree>
    <p:extLst>
      <p:ext uri="{BB962C8B-B14F-4D97-AF65-F5344CB8AC3E}">
        <p14:creationId xmlns:p14="http://schemas.microsoft.com/office/powerpoint/2010/main" val="24353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1000"/>
                                        <p:tgtEl>
                                          <p:spTgt spid="2">
                                            <p:txEl>
                                              <p:pRg st="7" end="7"/>
                                            </p:txEl>
                                          </p:spTgt>
                                        </p:tgtEl>
                                      </p:cBhvr>
                                    </p:animEffect>
                                    <p:anim calcmode="lin" valueType="num">
                                      <p:cBhvr>
                                        <p:cTn id="2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1000"/>
                                        <p:tgtEl>
                                          <p:spTgt spid="2">
                                            <p:txEl>
                                              <p:pRg st="9" end="9"/>
                                            </p:txEl>
                                          </p:spTgt>
                                        </p:tgtEl>
                                      </p:cBhvr>
                                    </p:animEffect>
                                    <p:anim calcmode="lin" valueType="num">
                                      <p:cBhvr>
                                        <p:cTn id="3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12">
            <a:extLst>
              <a:ext uri="{FF2B5EF4-FFF2-40B4-BE49-F238E27FC236}">
                <a16:creationId xmlns:a16="http://schemas.microsoft.com/office/drawing/2014/main" id="{2CD40CB2-BF85-47E4-B89C-BA908DC51284}"/>
              </a:ext>
            </a:extLst>
          </p:cNvPr>
          <p:cNvSpPr txBox="1">
            <a:spLocks/>
          </p:cNvSpPr>
          <p:nvPr/>
        </p:nvSpPr>
        <p:spPr>
          <a:xfrm>
            <a:off x="285649" y="914400"/>
            <a:ext cx="11351293" cy="5045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lumMod val="50000"/>
                  <a:lumOff val="50000"/>
                </a:schemeClr>
              </a:buClr>
              <a:buSzPct val="120000"/>
              <a:buFont typeface="Wingdings" panose="05000000000000000000" pitchFamily="2" charset="2"/>
              <a:buChar char="§"/>
            </a:pPr>
            <a:endParaRPr lang="en-GB" sz="2000">
              <a:solidFill>
                <a:schemeClr val="tx1">
                  <a:lumMod val="65000"/>
                  <a:lumOff val="35000"/>
                </a:schemeClr>
              </a:solidFill>
            </a:endParaRPr>
          </a:p>
          <a:p>
            <a:endParaRPr lang="en-GB" sz="2000"/>
          </a:p>
        </p:txBody>
      </p:sp>
      <p:sp>
        <p:nvSpPr>
          <p:cNvPr id="4" name="Title 1">
            <a:extLst>
              <a:ext uri="{FF2B5EF4-FFF2-40B4-BE49-F238E27FC236}">
                <a16:creationId xmlns:a16="http://schemas.microsoft.com/office/drawing/2014/main" id="{B76F4E2A-59C4-4629-93DF-FA528813E49B}"/>
              </a:ext>
            </a:extLst>
          </p:cNvPr>
          <p:cNvSpPr txBox="1">
            <a:spLocks/>
          </p:cNvSpPr>
          <p:nvPr/>
        </p:nvSpPr>
        <p:spPr>
          <a:xfrm>
            <a:off x="138962" y="136524"/>
            <a:ext cx="10614661" cy="48090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US" sz="3200">
                <a:latin typeface="Bookman Old Style" panose="02050604050505020204" pitchFamily="18" charset="0"/>
              </a:rPr>
              <a:t>Preparing for your DPS journey : Speculative Emails</a:t>
            </a:r>
          </a:p>
        </p:txBody>
      </p:sp>
      <p:cxnSp>
        <p:nvCxnSpPr>
          <p:cNvPr id="5" name="Straight Connector 4">
            <a:extLst>
              <a:ext uri="{FF2B5EF4-FFF2-40B4-BE49-F238E27FC236}">
                <a16:creationId xmlns:a16="http://schemas.microsoft.com/office/drawing/2014/main" id="{37DA7DAC-FB70-4FFE-A763-DF65BEED8D48}"/>
              </a:ext>
            </a:extLst>
          </p:cNvPr>
          <p:cNvCxnSpPr>
            <a:cxnSpLocks/>
          </p:cNvCxnSpPr>
          <p:nvPr/>
        </p:nvCxnSpPr>
        <p:spPr>
          <a:xfrm>
            <a:off x="285649" y="727944"/>
            <a:ext cx="11476423"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B095CFF9-135C-41FF-8603-97ECFBB3C258}"/>
              </a:ext>
            </a:extLst>
          </p:cNvPr>
          <p:cNvSpPr txBox="1"/>
          <p:nvPr/>
        </p:nvSpPr>
        <p:spPr>
          <a:xfrm>
            <a:off x="412330" y="838461"/>
            <a:ext cx="11097929" cy="4647426"/>
          </a:xfrm>
          <a:prstGeom prst="rect">
            <a:avLst/>
          </a:prstGeom>
          <a:noFill/>
        </p:spPr>
        <p:txBody>
          <a:bodyPr wrap="square" rtlCol="0">
            <a:spAutoFit/>
          </a:bodyPr>
          <a:lstStyle/>
          <a:p>
            <a:endParaRPr lang="en-GB" sz="2000"/>
          </a:p>
          <a:p>
            <a:r>
              <a:rPr lang="en-GB" sz="2000"/>
              <a:t>3rd Paragraph</a:t>
            </a:r>
          </a:p>
          <a:p>
            <a:endParaRPr lang="en-GB" sz="2000"/>
          </a:p>
          <a:p>
            <a:r>
              <a:rPr lang="en-GB" sz="2000"/>
              <a:t>A closing paragraph to sum up why you’d be a great fit for the brand/business, and why they would benefit from hiring you. Be specific, maybe reference a new brand undertaking.</a:t>
            </a:r>
          </a:p>
          <a:p>
            <a:endParaRPr lang="en-GB" sz="2000"/>
          </a:p>
          <a:p>
            <a:r>
              <a:rPr lang="en-GB" sz="2000"/>
              <a:t>Mention your availability for an interview, tell them you have a requirement to confirm your first placement by the end of July 2024.</a:t>
            </a:r>
          </a:p>
          <a:p>
            <a:r>
              <a:rPr lang="en-GB" sz="2000"/>
              <a:t>Thank them for their time, and a professional sign-off (e.g. Kind regards, sincerely, I look forward to hearing from you)</a:t>
            </a:r>
          </a:p>
          <a:p>
            <a:endParaRPr lang="en-GB" sz="2000"/>
          </a:p>
          <a:p>
            <a:r>
              <a:rPr lang="en-GB" sz="2000">
                <a:solidFill>
                  <a:srgbClr val="C00000"/>
                </a:solidFill>
              </a:rPr>
              <a:t>Add your CV and link to portfolio (if relevant) You can say that you are happy to send your portfolio at their request.</a:t>
            </a:r>
          </a:p>
          <a:p>
            <a:endParaRPr lang="en-GB"/>
          </a:p>
          <a:p>
            <a:endParaRPr lang="en-GB"/>
          </a:p>
        </p:txBody>
      </p:sp>
    </p:spTree>
    <p:extLst>
      <p:ext uri="{BB962C8B-B14F-4D97-AF65-F5344CB8AC3E}">
        <p14:creationId xmlns:p14="http://schemas.microsoft.com/office/powerpoint/2010/main" val="10295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1000"/>
                                        <p:tgtEl>
                                          <p:spTgt spid="2">
                                            <p:txEl>
                                              <p:pRg st="8" end="8"/>
                                            </p:txEl>
                                          </p:spTgt>
                                        </p:tgtEl>
                                      </p:cBhvr>
                                    </p:animEffect>
                                    <p:anim calcmode="lin" valueType="num">
                                      <p:cBhvr>
                                        <p:cTn id="2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12">
            <a:extLst>
              <a:ext uri="{FF2B5EF4-FFF2-40B4-BE49-F238E27FC236}">
                <a16:creationId xmlns:a16="http://schemas.microsoft.com/office/drawing/2014/main" id="{5FEF56C4-7673-4E69-AA08-D89CE6BA887C}"/>
              </a:ext>
            </a:extLst>
          </p:cNvPr>
          <p:cNvSpPr txBox="1">
            <a:spLocks/>
          </p:cNvSpPr>
          <p:nvPr/>
        </p:nvSpPr>
        <p:spPr>
          <a:xfrm>
            <a:off x="257174" y="1316307"/>
            <a:ext cx="6923271" cy="44781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lumMod val="75000"/>
                  <a:lumOff val="25000"/>
                </a:schemeClr>
              </a:buClr>
              <a:buSzPct val="130000"/>
              <a:buFont typeface="Wingdings" panose="05000000000000000000" pitchFamily="2" charset="2"/>
              <a:buChar char="q"/>
            </a:pPr>
            <a:r>
              <a:rPr lang="en-GB" sz="2200">
                <a:solidFill>
                  <a:schemeClr val="tx1">
                    <a:lumMod val="65000"/>
                    <a:lumOff val="35000"/>
                  </a:schemeClr>
                </a:solidFill>
              </a:rPr>
              <a:t>Cover letters often accompany your CV. They are what      you use to demonstrate your suitability and pitch your interest to a specific role. </a:t>
            </a:r>
          </a:p>
          <a:p>
            <a:pPr>
              <a:buClr>
                <a:schemeClr val="tx1">
                  <a:lumMod val="75000"/>
                  <a:lumOff val="25000"/>
                </a:schemeClr>
              </a:buClr>
              <a:buSzPct val="130000"/>
              <a:buFont typeface="Wingdings" panose="05000000000000000000" pitchFamily="2" charset="2"/>
              <a:buChar char="q"/>
            </a:pPr>
            <a:endParaRPr lang="en-GB" sz="2200">
              <a:solidFill>
                <a:schemeClr val="tx1">
                  <a:lumMod val="65000"/>
                  <a:lumOff val="35000"/>
                </a:schemeClr>
              </a:solidFill>
            </a:endParaRPr>
          </a:p>
          <a:p>
            <a:pPr>
              <a:buClr>
                <a:schemeClr val="tx1">
                  <a:lumMod val="75000"/>
                  <a:lumOff val="25000"/>
                </a:schemeClr>
              </a:buClr>
              <a:buSzPct val="130000"/>
              <a:buFont typeface="Wingdings" panose="05000000000000000000" pitchFamily="2" charset="2"/>
              <a:buChar char="q"/>
            </a:pPr>
            <a:r>
              <a:rPr lang="en-GB" sz="2200">
                <a:solidFill>
                  <a:schemeClr val="tx1">
                    <a:lumMod val="65000"/>
                    <a:lumOff val="35000"/>
                  </a:schemeClr>
                </a:solidFill>
              </a:rPr>
              <a:t>Your cover letter should be tailored to the specific role you are applying for. Directly respond to the requirements in the job specification.</a:t>
            </a:r>
          </a:p>
          <a:p>
            <a:pPr>
              <a:buClr>
                <a:schemeClr val="tx1">
                  <a:lumMod val="75000"/>
                  <a:lumOff val="25000"/>
                </a:schemeClr>
              </a:buClr>
              <a:buSzPct val="130000"/>
              <a:buFont typeface="Wingdings" panose="05000000000000000000" pitchFamily="2" charset="2"/>
              <a:buChar char="q"/>
            </a:pPr>
            <a:endParaRPr lang="en-GB" sz="2200">
              <a:solidFill>
                <a:schemeClr val="tx1">
                  <a:lumMod val="65000"/>
                  <a:lumOff val="35000"/>
                </a:schemeClr>
              </a:solidFill>
            </a:endParaRPr>
          </a:p>
          <a:p>
            <a:pPr>
              <a:buClr>
                <a:schemeClr val="tx1">
                  <a:lumMod val="75000"/>
                  <a:lumOff val="25000"/>
                </a:schemeClr>
              </a:buClr>
              <a:buSzPct val="130000"/>
              <a:buFont typeface="Wingdings" panose="05000000000000000000" pitchFamily="2" charset="2"/>
              <a:buChar char="q"/>
            </a:pPr>
            <a:r>
              <a:rPr lang="en-GB" sz="2200">
                <a:solidFill>
                  <a:schemeClr val="tx1">
                    <a:lumMod val="65000"/>
                    <a:lumOff val="35000"/>
                  </a:schemeClr>
                </a:solidFill>
              </a:rPr>
              <a:t>Cover letters offer you not only an opportunity to demonstrate your knowledge of the company/brand but also to promote what you have to offer as a candidate.</a:t>
            </a:r>
          </a:p>
        </p:txBody>
      </p:sp>
      <p:pic>
        <p:nvPicPr>
          <p:cNvPr id="4" name="Picture 3">
            <a:extLst>
              <a:ext uri="{FF2B5EF4-FFF2-40B4-BE49-F238E27FC236}">
                <a16:creationId xmlns:a16="http://schemas.microsoft.com/office/drawing/2014/main" id="{E2A7ED1F-C035-4BE1-986D-20C4DDF19EDF}"/>
              </a:ext>
            </a:extLst>
          </p:cNvPr>
          <p:cNvPicPr>
            <a:picLocks noChangeAspect="1"/>
          </p:cNvPicPr>
          <p:nvPr/>
        </p:nvPicPr>
        <p:blipFill rotWithShape="1">
          <a:blip r:embed="rId2">
            <a:extLst>
              <a:ext uri="{28A0092B-C50C-407E-A947-70E740481C1C}">
                <a14:useLocalDpi xmlns:a14="http://schemas.microsoft.com/office/drawing/2010/main" val="0"/>
              </a:ext>
            </a:extLst>
          </a:blip>
          <a:srcRect l="3860" t="10987" r="4522" b="-698"/>
          <a:stretch/>
        </p:blipFill>
        <p:spPr>
          <a:xfrm>
            <a:off x="8181473" y="469144"/>
            <a:ext cx="3563355" cy="5495618"/>
          </a:xfrm>
          <a:prstGeom prst="rect">
            <a:avLst/>
          </a:prstGeom>
        </p:spPr>
      </p:pic>
      <p:sp>
        <p:nvSpPr>
          <p:cNvPr id="5" name="TextBox 4">
            <a:extLst>
              <a:ext uri="{FF2B5EF4-FFF2-40B4-BE49-F238E27FC236}">
                <a16:creationId xmlns:a16="http://schemas.microsoft.com/office/drawing/2014/main" id="{5721BF5D-030A-4C29-9BC2-3EEA776A4D84}"/>
              </a:ext>
            </a:extLst>
          </p:cNvPr>
          <p:cNvSpPr txBox="1"/>
          <p:nvPr/>
        </p:nvSpPr>
        <p:spPr>
          <a:xfrm>
            <a:off x="123425" y="136524"/>
            <a:ext cx="1162140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F0502020204030204"/>
                <a:ea typeface="+mn-ea"/>
                <a:cs typeface="+mn-cs"/>
              </a:rPr>
              <a:t>Preparing for your DPS journey : </a:t>
            </a:r>
            <a:r>
              <a:rPr lang="en-US" sz="3200">
                <a:solidFill>
                  <a:prstClr val="black"/>
                </a:solidFill>
                <a:latin typeface="Franklin Gothic Book" panose="020F0502020204030204"/>
              </a:rPr>
              <a:t>Cover letters</a:t>
            </a:r>
            <a:endParaRPr kumimoji="0" lang="en-US" sz="3200" b="0" i="0" u="none" strike="noStrike" kern="1200" cap="none" spc="0" normalizeH="0" baseline="0" noProof="0">
              <a:ln>
                <a:noFill/>
              </a:ln>
              <a:solidFill>
                <a:prstClr val="black"/>
              </a:solidFill>
              <a:effectLst/>
              <a:uLnTx/>
              <a:uFillTx/>
              <a:latin typeface="Franklin Gothic Book" panose="020F0502020204030204"/>
              <a:ea typeface="+mn-ea"/>
              <a:cs typeface="+mn-cs"/>
            </a:endParaRPr>
          </a:p>
        </p:txBody>
      </p:sp>
      <p:sp>
        <p:nvSpPr>
          <p:cNvPr id="2" name="TextBox 1">
            <a:extLst>
              <a:ext uri="{FF2B5EF4-FFF2-40B4-BE49-F238E27FC236}">
                <a16:creationId xmlns:a16="http://schemas.microsoft.com/office/drawing/2014/main" id="{8F547280-414D-4510-9BBA-802B5B1FEDD4}"/>
              </a:ext>
            </a:extLst>
          </p:cNvPr>
          <p:cNvSpPr txBox="1"/>
          <p:nvPr/>
        </p:nvSpPr>
        <p:spPr>
          <a:xfrm>
            <a:off x="10253578" y="5640520"/>
            <a:ext cx="2088683" cy="307777"/>
          </a:xfrm>
          <a:prstGeom prst="rect">
            <a:avLst/>
          </a:prstGeom>
          <a:noFill/>
        </p:spPr>
        <p:txBody>
          <a:bodyPr wrap="square" rtlCol="0">
            <a:spAutoFit/>
          </a:bodyPr>
          <a:lstStyle/>
          <a:p>
            <a:r>
              <a:rPr lang="en-GB" sz="1400"/>
              <a:t>Isabelle Marrant</a:t>
            </a:r>
          </a:p>
        </p:txBody>
      </p:sp>
    </p:spTree>
    <p:extLst>
      <p:ext uri="{BB962C8B-B14F-4D97-AF65-F5344CB8AC3E}">
        <p14:creationId xmlns:p14="http://schemas.microsoft.com/office/powerpoint/2010/main" val="13442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6407654-05E7-40FD-81C1-F8CBB8664E29}"/>
              </a:ext>
            </a:extLst>
          </p:cNvPr>
          <p:cNvSpPr txBox="1"/>
          <p:nvPr/>
        </p:nvSpPr>
        <p:spPr>
          <a:xfrm>
            <a:off x="385011" y="781388"/>
            <a:ext cx="10912909" cy="5940088"/>
          </a:xfrm>
          <a:prstGeom prst="rect">
            <a:avLst/>
          </a:prstGeom>
          <a:noFill/>
        </p:spPr>
        <p:txBody>
          <a:bodyPr wrap="square">
            <a:spAutoFit/>
          </a:bodyPr>
          <a:lstStyle/>
          <a:p>
            <a:r>
              <a:rPr lang="en-GB" sz="2000" b="1" i="1">
                <a:solidFill>
                  <a:schemeClr val="tx1">
                    <a:lumMod val="65000"/>
                    <a:lumOff val="35000"/>
                  </a:schemeClr>
                </a:solidFill>
              </a:rPr>
              <a:t>The main difference between your speculative email and cover letter is that your cover letter is responding to a specific job ad.</a:t>
            </a:r>
          </a:p>
          <a:p>
            <a:endParaRPr lang="en-GB" sz="2000" b="1" i="1">
              <a:solidFill>
                <a:schemeClr val="tx1">
                  <a:lumMod val="65000"/>
                  <a:lumOff val="35000"/>
                </a:schemeClr>
              </a:solidFill>
            </a:endParaRPr>
          </a:p>
          <a:p>
            <a:pPr marL="342900" indent="-342900">
              <a:buFont typeface="Wingdings" panose="05000000000000000000" pitchFamily="2" charset="2"/>
              <a:buChar char="q"/>
            </a:pPr>
            <a:r>
              <a:rPr lang="en-GB" sz="2000">
                <a:solidFill>
                  <a:schemeClr val="tx1">
                    <a:lumMod val="65000"/>
                    <a:lumOff val="35000"/>
                  </a:schemeClr>
                </a:solidFill>
              </a:rPr>
              <a:t>Introduce yourself in the first paragraph and explain why you are applying for the role and why you want to work for the company.</a:t>
            </a:r>
          </a:p>
          <a:p>
            <a:pPr marL="342900" indent="-342900">
              <a:buFont typeface="Wingdings" panose="05000000000000000000" pitchFamily="2" charset="2"/>
              <a:buChar char="q"/>
            </a:pPr>
            <a:endParaRPr lang="en-GB" sz="2000">
              <a:solidFill>
                <a:schemeClr val="tx1">
                  <a:lumMod val="65000"/>
                  <a:lumOff val="35000"/>
                </a:schemeClr>
              </a:solidFill>
            </a:endParaRPr>
          </a:p>
          <a:p>
            <a:pPr marL="342900" indent="-342900">
              <a:buFont typeface="Wingdings" panose="05000000000000000000" pitchFamily="2" charset="2"/>
              <a:buChar char="q"/>
            </a:pPr>
            <a:r>
              <a:rPr lang="en-GB" sz="2000">
                <a:solidFill>
                  <a:schemeClr val="tx1">
                    <a:lumMod val="65000"/>
                    <a:lumOff val="35000"/>
                  </a:schemeClr>
                </a:solidFill>
              </a:rPr>
              <a:t>Second paragraph is dedicated to demonstrating your suitability to the role. Think about the skills and experience mentioned in job ad and make references to them. Mention previous work experience as well as academic experience. Give a brief concise example of how you demonstrated this in the past and the outcome.</a:t>
            </a:r>
          </a:p>
          <a:p>
            <a:pPr marL="342900" indent="-342900">
              <a:buFont typeface="Wingdings" panose="05000000000000000000" pitchFamily="2" charset="2"/>
              <a:buChar char="q"/>
            </a:pPr>
            <a:r>
              <a:rPr lang="en-GB" sz="2000">
                <a:solidFill>
                  <a:schemeClr val="tx1">
                    <a:lumMod val="65000"/>
                    <a:lumOff val="35000"/>
                  </a:schemeClr>
                </a:solidFill>
              </a:rPr>
              <a:t>Summarise your suitability for the role, what you hope to gain for the future.</a:t>
            </a:r>
          </a:p>
          <a:p>
            <a:pPr marL="342900" indent="-342900">
              <a:buFont typeface="Wingdings" panose="05000000000000000000" pitchFamily="2" charset="2"/>
              <a:buChar char="q"/>
            </a:pPr>
            <a:endParaRPr lang="en-GB" sz="2000">
              <a:solidFill>
                <a:schemeClr val="tx1">
                  <a:lumMod val="65000"/>
                  <a:lumOff val="35000"/>
                </a:schemeClr>
              </a:solidFill>
            </a:endParaRPr>
          </a:p>
          <a:p>
            <a:pPr marL="342900" indent="-342900">
              <a:buFont typeface="Wingdings" panose="05000000000000000000" pitchFamily="2" charset="2"/>
              <a:buChar char="q"/>
            </a:pPr>
            <a:r>
              <a:rPr lang="en-GB" sz="2000">
                <a:solidFill>
                  <a:schemeClr val="tx1">
                    <a:lumMod val="65000"/>
                    <a:lumOff val="35000"/>
                  </a:schemeClr>
                </a:solidFill>
              </a:rPr>
              <a:t>Be positive and confident in your writing and avoid negative statements! Show some personality in a professional way, and willingness to grow and develop in the role.</a:t>
            </a:r>
          </a:p>
          <a:p>
            <a:pPr marL="342900" indent="-342900">
              <a:buFont typeface="Wingdings" panose="05000000000000000000" pitchFamily="2" charset="2"/>
              <a:buChar char="q"/>
            </a:pPr>
            <a:endParaRPr lang="en-GB" sz="2000">
              <a:solidFill>
                <a:schemeClr val="tx1">
                  <a:lumMod val="65000"/>
                  <a:lumOff val="35000"/>
                </a:schemeClr>
              </a:solidFill>
            </a:endParaRPr>
          </a:p>
          <a:p>
            <a:pPr marL="342900" indent="-342900">
              <a:buFont typeface="Wingdings" panose="05000000000000000000" pitchFamily="2" charset="2"/>
              <a:buChar char="q"/>
            </a:pPr>
            <a:r>
              <a:rPr lang="en-GB" sz="2000">
                <a:solidFill>
                  <a:schemeClr val="tx1">
                    <a:lumMod val="65000"/>
                    <a:lumOff val="35000"/>
                  </a:schemeClr>
                </a:solidFill>
              </a:rPr>
              <a:t>Your letter should be no longer than an A4 page. Half a page is better. </a:t>
            </a:r>
          </a:p>
          <a:p>
            <a:pPr marL="342900" indent="-342900">
              <a:buFont typeface="Wingdings" panose="05000000000000000000" pitchFamily="2" charset="2"/>
              <a:buChar char="q"/>
            </a:pPr>
            <a:r>
              <a:rPr lang="en-GB" sz="2000">
                <a:solidFill>
                  <a:schemeClr val="tx1">
                    <a:lumMod val="65000"/>
                    <a:lumOff val="35000"/>
                  </a:schemeClr>
                </a:solidFill>
              </a:rPr>
              <a:t>Remember even if your letter is actually an email it should still be formally written and structured.</a:t>
            </a:r>
          </a:p>
          <a:p>
            <a:endParaRPr lang="en-GB" sz="2000"/>
          </a:p>
          <a:p>
            <a:pPr marL="285750" indent="-285750">
              <a:buFont typeface="Arial" panose="020B0604020202020204" pitchFamily="34" charset="0"/>
              <a:buChar char="•"/>
            </a:pPr>
            <a:endParaRPr lang="en-GB" sz="2000">
              <a:solidFill>
                <a:schemeClr val="tx1">
                  <a:lumMod val="65000"/>
                  <a:lumOff val="35000"/>
                </a:schemeClr>
              </a:solidFill>
              <a:highlight>
                <a:srgbClr val="FFFF00"/>
              </a:highlight>
            </a:endParaRPr>
          </a:p>
        </p:txBody>
      </p:sp>
      <p:sp>
        <p:nvSpPr>
          <p:cNvPr id="5" name="TextBox 4">
            <a:extLst>
              <a:ext uri="{FF2B5EF4-FFF2-40B4-BE49-F238E27FC236}">
                <a16:creationId xmlns:a16="http://schemas.microsoft.com/office/drawing/2014/main" id="{B8984386-EA6B-41D2-AE36-8B33DA5A2245}"/>
              </a:ext>
            </a:extLst>
          </p:cNvPr>
          <p:cNvSpPr txBox="1"/>
          <p:nvPr/>
        </p:nvSpPr>
        <p:spPr>
          <a:xfrm>
            <a:off x="275421" y="136524"/>
            <a:ext cx="1162140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F0502020204030204"/>
                <a:ea typeface="+mn-ea"/>
                <a:cs typeface="+mn-cs"/>
              </a:rPr>
              <a:t>Preparing for your DPS journey : </a:t>
            </a:r>
            <a:r>
              <a:rPr lang="en-US" sz="3200">
                <a:solidFill>
                  <a:prstClr val="black"/>
                </a:solidFill>
                <a:latin typeface="Franklin Gothic Book" panose="020F0502020204030204"/>
              </a:rPr>
              <a:t>Cover letters</a:t>
            </a:r>
            <a:endParaRPr kumimoji="0" lang="en-US" sz="3200" b="0" i="0" u="none" strike="noStrike" kern="1200" cap="none" spc="0" normalizeH="0" baseline="0" noProof="0">
              <a:ln>
                <a:noFill/>
              </a:ln>
              <a:solidFill>
                <a:prstClr val="black"/>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53026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anim calcmode="lin" valueType="num">
                                      <p:cBhvr>
                                        <p:cTn id="1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1000"/>
                                        <p:tgtEl>
                                          <p:spTgt spid="4">
                                            <p:txEl>
                                              <p:pRg st="7" end="7"/>
                                            </p:txEl>
                                          </p:spTgt>
                                        </p:tgtEl>
                                      </p:cBhvr>
                                    </p:animEffect>
                                    <p:anim calcmode="lin" valueType="num">
                                      <p:cBhvr>
                                        <p:cTn id="2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1000"/>
                                        <p:tgtEl>
                                          <p:spTgt spid="4">
                                            <p:txEl>
                                              <p:pRg st="9" end="9"/>
                                            </p:txEl>
                                          </p:spTgt>
                                        </p:tgtEl>
                                      </p:cBhvr>
                                    </p:animEffect>
                                    <p:anim calcmode="lin" valueType="num">
                                      <p:cBhvr>
                                        <p:cTn id="3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9" end="9"/>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1000"/>
                                        <p:tgtEl>
                                          <p:spTgt spid="4">
                                            <p:txEl>
                                              <p:pRg st="10" end="10"/>
                                            </p:txEl>
                                          </p:spTgt>
                                        </p:tgtEl>
                                      </p:cBhvr>
                                    </p:animEffect>
                                    <p:anim calcmode="lin" valueType="num">
                                      <p:cBhvr>
                                        <p:cTn id="3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2" descr="Image result for canada goose angel chen">
            <a:extLst>
              <a:ext uri="{FF2B5EF4-FFF2-40B4-BE49-F238E27FC236}">
                <a16:creationId xmlns:a16="http://schemas.microsoft.com/office/drawing/2014/main" id="{8CD3CD8A-4741-4B06-839D-08ADB8DC9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79" y="136523"/>
            <a:ext cx="11819823" cy="59562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AFB50D-497E-4132-94E0-C034373FBAA6}"/>
              </a:ext>
            </a:extLst>
          </p:cNvPr>
          <p:cNvSpPr txBox="1"/>
          <p:nvPr/>
        </p:nvSpPr>
        <p:spPr>
          <a:xfrm>
            <a:off x="8916202" y="5670574"/>
            <a:ext cx="3810000" cy="369332"/>
          </a:xfrm>
          <a:prstGeom prst="rect">
            <a:avLst/>
          </a:prstGeom>
          <a:noFill/>
        </p:spPr>
        <p:txBody>
          <a:bodyPr wrap="square" rtlCol="0">
            <a:spAutoFit/>
          </a:bodyPr>
          <a:lstStyle/>
          <a:p>
            <a:r>
              <a:rPr lang="en-GB">
                <a:solidFill>
                  <a:schemeClr val="bg1"/>
                </a:solidFill>
              </a:rPr>
              <a:t>Angel Chen for Canada Goose</a:t>
            </a:r>
          </a:p>
        </p:txBody>
      </p:sp>
    </p:spTree>
    <p:extLst>
      <p:ext uri="{BB962C8B-B14F-4D97-AF65-F5344CB8AC3E}">
        <p14:creationId xmlns:p14="http://schemas.microsoft.com/office/powerpoint/2010/main" val="190745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A5D3-E374-4044-A824-65BB4FD0108C}"/>
              </a:ext>
            </a:extLst>
          </p:cNvPr>
          <p:cNvSpPr>
            <a:spLocks noGrp="1"/>
          </p:cNvSpPr>
          <p:nvPr>
            <p:ph type="title"/>
          </p:nvPr>
        </p:nvSpPr>
        <p:spPr>
          <a:xfrm>
            <a:off x="250257" y="875264"/>
            <a:ext cx="10911037" cy="520399"/>
          </a:xfrm>
        </p:spPr>
        <p:txBody>
          <a:bodyPr>
            <a:normAutofit fontScale="90000"/>
          </a:bodyPr>
          <a:lstStyle/>
          <a:p>
            <a:r>
              <a:rPr lang="en-GB"/>
              <a:t>Participants consent to collect activity mind maps</a:t>
            </a:r>
          </a:p>
        </p:txBody>
      </p:sp>
      <p:sp>
        <p:nvSpPr>
          <p:cNvPr id="3" name="Content Placeholder 2">
            <a:extLst>
              <a:ext uri="{FF2B5EF4-FFF2-40B4-BE49-F238E27FC236}">
                <a16:creationId xmlns:a16="http://schemas.microsoft.com/office/drawing/2014/main" id="{E040B176-EA1D-4E9A-8599-E3B759049A73}"/>
              </a:ext>
            </a:extLst>
          </p:cNvPr>
          <p:cNvSpPr>
            <a:spLocks noGrp="1"/>
          </p:cNvSpPr>
          <p:nvPr>
            <p:ph idx="1"/>
          </p:nvPr>
        </p:nvSpPr>
        <p:spPr>
          <a:xfrm>
            <a:off x="328061" y="1511166"/>
            <a:ext cx="10515600" cy="5204811"/>
          </a:xfrm>
        </p:spPr>
        <p:txBody>
          <a:bodyPr>
            <a:normAutofit/>
          </a:bodyPr>
          <a:lstStyle/>
          <a:p>
            <a:pPr>
              <a:buClr>
                <a:schemeClr val="tx1"/>
              </a:buClr>
              <a:buFont typeface="Wingdings" panose="05000000000000000000" pitchFamily="2" charset="2"/>
              <a:buChar char="q"/>
            </a:pPr>
            <a:r>
              <a:rPr lang="en-GB" sz="2400">
                <a:latin typeface="Calibri Light" panose="020F0302020204030204" pitchFamily="34" charset="0"/>
                <a:cs typeface="Calibri Light" panose="020F0302020204030204" pitchFamily="34" charset="0"/>
              </a:rPr>
              <a:t>Conducting Academic Teaching Research.</a:t>
            </a:r>
          </a:p>
          <a:p>
            <a:pPr>
              <a:buClr>
                <a:schemeClr val="tx1"/>
              </a:buClr>
              <a:buFont typeface="Wingdings" panose="05000000000000000000" pitchFamily="2" charset="2"/>
              <a:buChar char="q"/>
            </a:pPr>
            <a:r>
              <a:rPr lang="en-GB" sz="2400">
                <a:latin typeface="Calibri Light" panose="020F0302020204030204" pitchFamily="34" charset="0"/>
                <a:cs typeface="Calibri Light" panose="020F0302020204030204" pitchFamily="34" charset="0"/>
              </a:rPr>
              <a:t>Your participation in two of our activities in this session gives consent for the information collected from the activity to be used as part of a research study.</a:t>
            </a:r>
          </a:p>
          <a:p>
            <a:pPr>
              <a:buClr>
                <a:schemeClr val="tx1"/>
              </a:buClr>
              <a:buFont typeface="Wingdings" panose="05000000000000000000" pitchFamily="2" charset="2"/>
              <a:buChar char="q"/>
            </a:pPr>
            <a:r>
              <a:rPr lang="en-GB" sz="2400">
                <a:latin typeface="Calibri Light" panose="020F0302020204030204" pitchFamily="34" charset="0"/>
                <a:cs typeface="Calibri Light" panose="020F0302020204030204" pitchFamily="34" charset="0"/>
              </a:rPr>
              <a:t>The research study is about the DPS programme, students experience, aspirations and expectations and the data from this session will be used for this study.</a:t>
            </a:r>
          </a:p>
          <a:p>
            <a:pPr>
              <a:buClr>
                <a:schemeClr val="tx1"/>
              </a:buClr>
              <a:buFont typeface="Wingdings" panose="05000000000000000000" pitchFamily="2" charset="2"/>
              <a:buChar char="q"/>
            </a:pPr>
            <a:r>
              <a:rPr lang="en-GB" sz="2400">
                <a:latin typeface="Calibri Light" panose="020F0302020204030204" pitchFamily="34" charset="0"/>
                <a:cs typeface="Calibri Light" panose="020F0302020204030204" pitchFamily="34" charset="0"/>
              </a:rPr>
              <a:t>Only tutors on the teaching programme will have access to data collected from the activity.</a:t>
            </a:r>
          </a:p>
          <a:p>
            <a:pPr marL="0" indent="0">
              <a:buNone/>
            </a:pPr>
            <a:endParaRPr lang="en-GB"/>
          </a:p>
          <a:p>
            <a:pPr marL="0" indent="0">
              <a:buNone/>
            </a:pPr>
            <a:endParaRPr lang="en-GB"/>
          </a:p>
        </p:txBody>
      </p:sp>
    </p:spTree>
    <p:extLst>
      <p:ext uri="{BB962C8B-B14F-4D97-AF65-F5344CB8AC3E}">
        <p14:creationId xmlns:p14="http://schemas.microsoft.com/office/powerpoint/2010/main" val="38628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0" descr="data:image/jpeg;base64,/9j/4AAQSkZJRgABAQAAAQABAAD/2wCEAAkGBggGERUIBxQTFRIVFxcaFxgWGBgeHxYbGhcYGB4aGhUeHyYeGx8lHxkeIy8hLycsLSw4FR4xNTArNSorLSkBCQoKDgwNGg8PGTUkHiU1KjUxLCwsLTQ1Kik1LC0qNTUpNTUsLCk0NDUsLC4sNS4rNTUsNTU2LS00KSovKTQ1Kf/AABEIAMgAyAMBIgACEQEDEQH/xAAcAAEBAAMBAQEBAAAAAAAAAAAABwUGCAQDAQL/xABIEAABAwIDAwcHCQYDCQAAAAABAAIDBBEFBiEHElEIEyIxQWGBFEJxc4KRsRUyNENykqGywSM1UmJj0jOTohYXGCRTZKPC0f/EABoBAQACAwEAAAAAAAAAAAAAAAADBQIEBgH/xAAsEQEAAgEBBQcDBQAAAAAAAAAAAQIDBAUREiExIkFRobHh8CRCcRMjYYHB/9oADAMBAAIRAxEAPwC4oiICIiAiIgIiICIiAiIgIiICIiAiIgIiICIiAiIgIiICIiAiIgIiICIiAiIgIiICIiAiIgIiICIiAiIgIiICIiAiIgIiICIiAiIgIiICIiAiIgIiICIiAiIgIiICIiAiIgIiICIiAiIgIiICIiAiIgIiICIiAiIgIiICIiAiIgIiIIpQ8pHyyVlN5Bbfe1t/KL23iBe3M69ata4pwT6TB62P84XayAiIg1jaFnT/AGDpPlTmee6bWbu/ufOvrvbruHBYXZrtY/3hzS0nk3Mc2wPvzu/e7rWtuNt6V4+UJ+6h6+P4OWlcmz6XVepb+cIOgl8K2tpsOY6qrXtjjaLuc4gADvJSurqfDY31lY4NjjaXOceoAC5K5V2g7QcS2iVAa0PEAdaCEam50DnAfOefwvYdpIVjMnKHwXDHcxgsT6kg2Li7m2dvUSC53uA71q7uUpi3m0kFvtPWRyRye43sbWZue7eIB5iM23e58g1J7m2tbrKodPsnybTN5ptHERxcC4/eJugneFcpUFwbjFHZva6GS5HsOAB+8FWst5rwjNsflWDStkAtvDqcwnsc06haDmvk/wCBYmwyYAXU8wvYXLmO7i06t9IOl+oqIUNfjezmuLobxVMLi1zTqHDQlrh5zXCx9xQdiIsTlXMdNmukixaj0bI25be+64aOaT3G4WWQFpeZ9pMWAzGgpYudc22+S/dDSdbDouJNuvq6x1rasTr48LhkrZvmsaXHwHUoA51VicjpSHPleXPcGtJJJNyQBc2F/BQZrzXlC92PoKaibXyxvrHr7LZlPNtPmuN0kTSyRhAewm9r9RB0uDY62HUVnVFdnmNDCaxoeehMBGfSTdh9+ntK1LLFfirza21NHGlz8NI7M84+fkRFo+17OkmTKAy0ZtPM7m4yLdAkEl/gB7y1Sqt/ec9rWXsmE01Q4yzj6qKxLftOJs349ynFTylsQcb0tHE0cHSOcfeGt+C0fZ5s/rdotQ+Jr9yOOzppCN4jeJsAL6udY9vYSrthuw/JuHNDXwulcBq6R7iT3kCzR4AINAp+UriLTeoo4nN4Nkc0+8h3wW/ZP205dzW4UshdTznqZLazjwbIND42J4L+8S2JZNxFpaIDGbEB0T3NLb9oGrSfSCodtL2ZVWz6Rrg4y08pO5Ju2II13H9m9bqPbY6CxQdWopbsJz1UZkp34RiRLpqYN3Xk3L4zcC54tItft3m96IOe8E+kwetj/OF2suKcE+kwetj/ADhdrICIiCZcoT91D18fwctK5Nn0uq9S384W68oT91D18fwctK5Nn0uq9S384QbLyicyyYfSw4LTmxqHOc8g+ZHu6e05w+4VqnJ4yzFidXLjFS24pmtDLjTffvajvAafRvBfHlFVjpsRipj1RwNI9pzj+ioPJ8oRS4UZx1yzSO9wbHb/AEfigpqIiAphtX2T1OeqiCuwt0cbg1zJXPvqBYsIAGtukPEKnog0rZhkCq2fQy0c9QJmyOa8NEe6GOtuu6W8S64DewW3e9bqi/CQ3U9SCf7WcZMUceExfWHff9lpG6PE6+x3rz7JcHJMuLyjT/Dj+Lz8B4FabmPFpMyVT6yEE77g2IcWg7rB43v7StmBYUzBaeOhj8xoBPE9p8StanbyTbwdTrPotn1wfdbr6z/kIxnHBPkGrkpY9GO6cduxrrmw+ybgdwCsOV8YGO0sVb5xbZ3c4aOHvC1ratgvlcDMTiHShJDu9jrX9xAPvWI2TYvzEsuFyHSQB7PtN6LveN37qV7GTd4mp+u2bXL91OvpPlulUVFOUvRyvjoqto6DHTMJ4OeI3NHujd7la1h82ZZpM30smE12jXjRw62OGrXD0H3rZcskvJvx2jiFTg8pa2VzmyMudXjdLSB9mwPtlXJch5vyBjuRJP8An2Hc3uhMy+6bHTpea7uOqymBbas34IBGZhMwWFphvEAfz6OJPEkoOqFrm0DKf+2tDJhLXNY5xaWucL7pa4H4XHiplhPKVYSG4xRkDtdDJc/5bgPzKi5b2n5YzSRFQTtEht+zk6Dr8AD87wug1vZrseq8iVRxOaqbIDG5hY1hF7kEHeLuy3DtRU9EHFODHcqYS7slj/OF2suLMcpHYXVz0g0MU0jLjix5H6Ls2jqWVsbKmL5r2tcPQ4XHxQfZERBMeUKQMKF/+vH8HLS+TZ9LqvUt/OFsHKTxGOOkpcOPz3zOkHcI2Fp/GUe4rEcmimLpq2p/hZC37znn/wBEGL5RdG6HEYqk9UkDQPZc4fqqFyfaxtThPNN+qmkafHdf8HhYnlHZffV00GNQj/Ae5j/sybtiT3OaBb+osDycsxMpJ58Endbng18YP8TLhwHeWkfcQX9ERARFI9vmdqvAGU+G4RK+OZ7zI50brEMZoGm3Y5xvb+n3oK4tY2iY38j0bmRm0k37NviOkfBt/wAFp+w7OOZM3c+cbfzkUQaGuLACXuJNt4AA2A6recOK8e0zGRiVZzDD0IAW+0bF3wA8FFltw1WmydN+vqqxPSOc/Py/dmWDNxKs8oeOhTtDvadcN+BPgrEtY2eYJ8j0bXSC0k37R/iOiPBtvxWzpirw1Nran9fVWmOkco/r3fGspY66N1NOLte0tPoIsoK11Xlaqv8AW08n3t39HNP+pdAKWbWMI8mmjxOMdGQFjj/M3Vvvbf7ixz15cUdzc2FniuW2C3S0efvG9TqWpjrGNqITdrgCD3EXX1Wj7K8b8tp3YbKelARbvY6+77iCPAcVou1fafmrKle/C6B8bYt1jmdAF1nDtJOuoPYpa24o3qjVYJ0+a2Ke707vJcHxslBZIAQdCDqD6QtSxvZNlHHbvqKZjHG53orsN+J3bAr17O8wuzRh1PiMrt6RzLSG1um07rtOzULZFk1kSxfk1wO6WC1bm/yzMDv/ACN3bfdUvzhs6x7JJBxSO8bjZsrNWE8CfNPcevW17FderwY9h9NitNNR1wBjfG4Ov2Cx18OvwQSHYftPq8QkGWsbcXnd/YSOPS6IuY3HztNQf5T4FJsiSvhxOidGSD5VANOBkaCPEEjxRBu+33J8mEVny5CP2NT1nsbIBqDwuBccbOXt2W7bIsvxNwXMgcYWC0crRcsH8L2DUjgRqOB6xecQw6lxWN1HXsbJG8Wc1wuCPQo5mLk4RTPM2XqjcYfq5Wk29EgN7dxF+8oKPBtIylUjejrafqvq8Aj0grHY1tkyfg7OcFQ2Z1jZkPSJPC/UPEhR53J7zeDZppiPWH+1emg5OuZZzatlp428Q5zvwACDUM8Z0r9oNWK2dm6LBkUTSXbov1Xt0iSeuwvwXRWyfJr8l4e2mqhaeU85L3OIADfZAA9N15cibHsFyURVvJqKkdUj2gBn2Ga7vpuT3rfUHkxbC6bGoJMPrReORpa4dxFtO9cl5ly5jGzitEMhLXsdvwyt0DwDo9v6js1Gvb1+sVmLLGFZri8ixiNsjOy/W08Wu62lBO8kbfMLxVopszWp5hYb4uY36df9M9eh07+xUKHN+AVDefiqqct484z/AOqPY1ybahji/BKprm9jZm2cO7fbo707oWv/APD5nD/tv8w/2oKnm7bflzLzCMNeKqY/NbGeiDrq+TqA7hc/Fc/zz45tFrt915amZ1gB1NHADzWtCoGFcnDGqn951EMI/kDpD7rtH4qw5NyBguR2GPCWHfdbfkebvfbiewdwsEHkwXCKTZfhXMssXRtLnuAtzkrrC/ibAdwCmmW8IfmOqjo5iTvOL5TxaDvPPpde3tXVVzvluvzPGyko5GRsDi5+8HHeIHRGnYLk+7gvPkfJMmVnST1b2ve8NaN0EBoFyevtJI+6oL1m148HQaHVYdJo72i37lu7w7o/jxltgAboF+oinc+LEZrwYY9SSUY+cRdnc5uo/ELLovJjfG5njyWx3i9esc0MyPjgwWrjqHm0b+g/uDrWJ9Bt+KzO3rIlTj0LMcwwb0lO1wkYBq+M2O8O9ljp2hx4WOTx3ZVUYhPLU0UsbI5HF265rrgu+dqO+58Vv2GQ1FPCyGscHSNaA5wvZxAtfXVQ4otXfErra+bBqODNitz3c48PnRyzs32m1uz57mtbztPIQXxlxFiNN5h1Adbr01sOAV6wbbFk/GGc55Q2I6XbN0CCezgfAkLFZ02GYHmZxq8NPksxuSWNBY4k3JMdxY94I69QVO67k65mgNqOSnkHEuc38CCp1Etc+0bKlMN6Wtpx7Y18FLNpO3WlxGF+EZWDiJGlr5nAts0ixDG/OuR2m1uB6xr7OT3m4mzjTAcecP8Aatty1ycqWncJsxz86B9XEC0H7Ul97wAHpQa3sFyVNi1X8v1LSIKe+4T58hBGnHdGp9IRdDUVDTYbG2komNZGwWa1osAOACIPuiIgIiICIiAiIgIiICIiAiIgIiICIiAiIgIiICIiAiIgIiICIiAiIgIiICIiAiIgIiICIiAiIgIiICIiAiIgIiICIiAiIgIiICIiAiIgIiICIiAiIgIiICIiAiIgIiICIiAiIgIiICIiAiIgIiICIiAiIgIiICIiAiIgIiICIiAiIgIiICIiAiIgIiICIiAiIgIiICIiAiIgIiICIiAiIgIiIP/Z"/>
          <p:cNvSpPr>
            <a:spLocks noChangeAspect="1" noChangeArrowheads="1"/>
          </p:cNvSpPr>
          <p:nvPr/>
        </p:nvSpPr>
        <p:spPr bwMode="auto">
          <a:xfrm>
            <a:off x="1679575" y="-1284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7" name="Picture 5" descr="http://www.marcus-povey.co.uk/wp-content/LinkedIn-Logo-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4497" y="1082465"/>
            <a:ext cx="1166050" cy="11679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3"/>
          <a:stretch>
            <a:fillRect/>
          </a:stretch>
        </p:blipFill>
        <p:spPr>
          <a:xfrm>
            <a:off x="284470" y="4102285"/>
            <a:ext cx="2682118" cy="696210"/>
          </a:xfrm>
          <a:prstGeom prst="rect">
            <a:avLst/>
          </a:prstGeom>
        </p:spPr>
      </p:pic>
      <p:pic>
        <p:nvPicPr>
          <p:cNvPr id="21" name="Picture 20"/>
          <p:cNvPicPr>
            <a:picLocks noChangeAspect="1"/>
          </p:cNvPicPr>
          <p:nvPr/>
        </p:nvPicPr>
        <p:blipFill>
          <a:blip r:embed="rId4"/>
          <a:stretch>
            <a:fillRect/>
          </a:stretch>
        </p:blipFill>
        <p:spPr>
          <a:xfrm>
            <a:off x="430013" y="1148390"/>
            <a:ext cx="2803923" cy="833798"/>
          </a:xfrm>
          <a:prstGeom prst="rect">
            <a:avLst/>
          </a:prstGeom>
        </p:spPr>
      </p:pic>
      <p:pic>
        <p:nvPicPr>
          <p:cNvPr id="23" name="Picture 22"/>
          <p:cNvPicPr>
            <a:picLocks noChangeAspect="1"/>
          </p:cNvPicPr>
          <p:nvPr/>
        </p:nvPicPr>
        <p:blipFill>
          <a:blip r:embed="rId5"/>
          <a:stretch>
            <a:fillRect/>
          </a:stretch>
        </p:blipFill>
        <p:spPr>
          <a:xfrm>
            <a:off x="6096000" y="5221852"/>
            <a:ext cx="2933700" cy="1552575"/>
          </a:xfrm>
          <a:prstGeom prst="rect">
            <a:avLst/>
          </a:prstGeom>
        </p:spPr>
      </p:pic>
      <p:pic>
        <p:nvPicPr>
          <p:cNvPr id="24" name="Picture 23"/>
          <p:cNvPicPr>
            <a:picLocks noChangeAspect="1"/>
          </p:cNvPicPr>
          <p:nvPr/>
        </p:nvPicPr>
        <p:blipFill>
          <a:blip r:embed="rId6"/>
          <a:stretch>
            <a:fillRect/>
          </a:stretch>
        </p:blipFill>
        <p:spPr>
          <a:xfrm>
            <a:off x="3861070" y="4298372"/>
            <a:ext cx="1740478" cy="1740478"/>
          </a:xfrm>
          <a:prstGeom prst="rect">
            <a:avLst/>
          </a:prstGeom>
        </p:spPr>
      </p:pic>
      <p:pic>
        <p:nvPicPr>
          <p:cNvPr id="1026" name="Picture 2" descr="Image result for the british fashion council">
            <a:extLst>
              <a:ext uri="{FF2B5EF4-FFF2-40B4-BE49-F238E27FC236}">
                <a16:creationId xmlns:a16="http://schemas.microsoft.com/office/drawing/2014/main" id="{8B3A32CB-A12F-48D6-BE0E-AFA81E313F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1260" y="978116"/>
            <a:ext cx="2184187" cy="122314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fashion workie">
            <a:extLst>
              <a:ext uri="{FF2B5EF4-FFF2-40B4-BE49-F238E27FC236}">
                <a16:creationId xmlns:a16="http://schemas.microsoft.com/office/drawing/2014/main" id="{18EC945D-362A-4B32-BEF7-4F2B961844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338" y="2755715"/>
            <a:ext cx="45243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fashion retail personnel">
            <a:extLst>
              <a:ext uri="{FF2B5EF4-FFF2-40B4-BE49-F238E27FC236}">
                <a16:creationId xmlns:a16="http://schemas.microsoft.com/office/drawing/2014/main" id="{BC2C8B3B-90BC-45F0-845E-8E7F9045EF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5447" y="2352208"/>
            <a:ext cx="2724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a:extLst>
              <a:ext uri="{FF2B5EF4-FFF2-40B4-BE49-F238E27FC236}">
                <a16:creationId xmlns:a16="http://schemas.microsoft.com/office/drawing/2014/main" id="{7E83FD62-3A85-4F93-9991-EAFF04F936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82B274FE-FFCE-4CDA-B266-4CDFA6590D0C}"/>
              </a:ext>
            </a:extLst>
          </p:cNvPr>
          <p:cNvSpPr txBox="1">
            <a:spLocks noGrp="1"/>
          </p:cNvSpPr>
          <p:nvPr>
            <p:ph type="title"/>
          </p:nvPr>
        </p:nvSpPr>
        <p:spPr>
          <a:xfrm>
            <a:off x="238125" y="96044"/>
            <a:ext cx="11315700" cy="82788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latin typeface="Bookman Old Style" panose="02050604050505020204" pitchFamily="18" charset="0"/>
              </a:rPr>
              <a:t>Fashion job searching websites</a:t>
            </a:r>
          </a:p>
        </p:txBody>
      </p:sp>
      <p:pic>
        <p:nvPicPr>
          <p:cNvPr id="3074" name="Picture 2" descr="Post a job | Indeed.com">
            <a:extLst>
              <a:ext uri="{FF2B5EF4-FFF2-40B4-BE49-F238E27FC236}">
                <a16:creationId xmlns:a16="http://schemas.microsoft.com/office/drawing/2014/main" id="{14CED0A9-1307-4EA1-9AB6-F0D30AE47A0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307" t="21219" r="10721" b="22907"/>
          <a:stretch/>
        </p:blipFill>
        <p:spPr bwMode="auto">
          <a:xfrm>
            <a:off x="3604353" y="1413271"/>
            <a:ext cx="2761818" cy="10969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otaljobs.com recruitment UK – The Network member profile">
            <a:extLst>
              <a:ext uri="{FF2B5EF4-FFF2-40B4-BE49-F238E27FC236}">
                <a16:creationId xmlns:a16="http://schemas.microsoft.com/office/drawing/2014/main" id="{9077DC22-AB6E-4DF2-AA53-3A2863B503B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9394" t="23036" r="5028" b="19015"/>
          <a:stretch/>
        </p:blipFill>
        <p:spPr bwMode="auto">
          <a:xfrm>
            <a:off x="5689185" y="2759363"/>
            <a:ext cx="2724150" cy="7506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ashionJobs.com - Jobs for fashion, luxury and beauty professionals">
            <a:extLst>
              <a:ext uri="{FF2B5EF4-FFF2-40B4-BE49-F238E27FC236}">
                <a16:creationId xmlns:a16="http://schemas.microsoft.com/office/drawing/2014/main" id="{E08127AA-C18B-4CE4-90BF-DF4475B21A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30931" y="4330193"/>
            <a:ext cx="3367131" cy="7770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rerix is ready for Google for Jobs! Are you? - Carerix Recruitmentsoftware">
            <a:extLst>
              <a:ext uri="{FF2B5EF4-FFF2-40B4-BE49-F238E27FC236}">
                <a16:creationId xmlns:a16="http://schemas.microsoft.com/office/drawing/2014/main" id="{A0F9BDB0-CC0E-455A-AB7B-C20208D89F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470" y="5221852"/>
            <a:ext cx="2095500" cy="121881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nstagram - Wikipedia">
            <a:extLst>
              <a:ext uri="{FF2B5EF4-FFF2-40B4-BE49-F238E27FC236}">
                <a16:creationId xmlns:a16="http://schemas.microsoft.com/office/drawing/2014/main" id="{8FDC4282-3A18-4AC7-A6A7-E93AA15A711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05917" y="3879332"/>
            <a:ext cx="919163" cy="91916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924A1B1B-7A63-4386-B508-D95F9DE2CD13}"/>
              </a:ext>
            </a:extLst>
          </p:cNvPr>
          <p:cNvSpPr>
            <a:spLocks noGrp="1"/>
          </p:cNvSpPr>
          <p:nvPr>
            <p:ph type="ftr" sz="quarter" idx="11"/>
          </p:nvPr>
        </p:nvSpPr>
        <p:spPr/>
        <p:txBody>
          <a:bodyPr/>
          <a:lstStyle/>
          <a:p>
            <a:r>
              <a:rPr lang="en-GB"/>
              <a:t>Preparing for your DPS journey Part II November 2023</a:t>
            </a:r>
            <a:endParaRPr lang="en-US"/>
          </a:p>
        </p:txBody>
      </p:sp>
    </p:spTree>
    <p:extLst>
      <p:ext uri="{BB962C8B-B14F-4D97-AF65-F5344CB8AC3E}">
        <p14:creationId xmlns:p14="http://schemas.microsoft.com/office/powerpoint/2010/main" val="2013661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1B5D72-1D7D-4562-90DD-7E40F7B1C40D}"/>
              </a:ext>
            </a:extLst>
          </p:cNvPr>
          <p:cNvSpPr txBox="1">
            <a:spLocks/>
          </p:cNvSpPr>
          <p:nvPr/>
        </p:nvSpPr>
        <p:spPr>
          <a:xfrm>
            <a:off x="148588" y="77361"/>
            <a:ext cx="10614661" cy="6590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a:t> </a:t>
            </a:r>
            <a:r>
              <a:rPr lang="en-US" sz="3200">
                <a:solidFill>
                  <a:schemeClr val="tx1"/>
                </a:solidFill>
                <a:latin typeface="+mn-lt"/>
              </a:rPr>
              <a:t>Preparing for your DPS journey : Job searching strategies</a:t>
            </a:r>
          </a:p>
        </p:txBody>
      </p:sp>
      <p:sp>
        <p:nvSpPr>
          <p:cNvPr id="3" name="Content Placeholder 2">
            <a:extLst>
              <a:ext uri="{FF2B5EF4-FFF2-40B4-BE49-F238E27FC236}">
                <a16:creationId xmlns:a16="http://schemas.microsoft.com/office/drawing/2014/main" id="{4FC29F87-3166-4124-B2AC-6FB6E2D2C486}"/>
              </a:ext>
            </a:extLst>
          </p:cNvPr>
          <p:cNvSpPr>
            <a:spLocks noGrp="1"/>
          </p:cNvSpPr>
          <p:nvPr>
            <p:ph idx="1"/>
          </p:nvPr>
        </p:nvSpPr>
        <p:spPr>
          <a:xfrm>
            <a:off x="1390250" y="2923854"/>
            <a:ext cx="3255645" cy="3237016"/>
          </a:xfrm>
        </p:spPr>
        <p:txBody>
          <a:bodyPr>
            <a:normAutofit fontScale="92500"/>
          </a:bodyPr>
          <a:lstStyle/>
          <a:p>
            <a:pPr marL="457200" indent="-457200">
              <a:buClr>
                <a:schemeClr val="tx1">
                  <a:lumMod val="75000"/>
                  <a:lumOff val="25000"/>
                </a:schemeClr>
              </a:buClr>
              <a:buFont typeface="+mj-lt"/>
              <a:buAutoNum type="arabicPeriod"/>
            </a:pPr>
            <a:r>
              <a:rPr lang="en-GB"/>
              <a:t>Check UAL creative opportunity website daily.</a:t>
            </a:r>
          </a:p>
          <a:p>
            <a:pPr marL="457200" indent="-457200">
              <a:buClr>
                <a:schemeClr val="tx1">
                  <a:lumMod val="75000"/>
                  <a:lumOff val="25000"/>
                </a:schemeClr>
              </a:buClr>
              <a:buFont typeface="+mj-lt"/>
              <a:buAutoNum type="arabicPeriod"/>
            </a:pPr>
            <a:r>
              <a:rPr lang="en-GB"/>
              <a:t>Check job opportunity emails from placement team daily.</a:t>
            </a:r>
          </a:p>
          <a:p>
            <a:pPr marL="457200" indent="-457200">
              <a:buClr>
                <a:schemeClr val="tx1">
                  <a:lumMod val="75000"/>
                  <a:lumOff val="25000"/>
                </a:schemeClr>
              </a:buClr>
              <a:buFont typeface="+mj-lt"/>
              <a:buAutoNum type="arabicPeriod"/>
            </a:pPr>
            <a:r>
              <a:rPr lang="en-GB"/>
              <a:t>Aim to make up to 7 applications a week.</a:t>
            </a:r>
          </a:p>
          <a:p>
            <a:pPr marL="457200" indent="-457200">
              <a:buClr>
                <a:schemeClr val="tx1">
                  <a:lumMod val="75000"/>
                  <a:lumOff val="25000"/>
                </a:schemeClr>
              </a:buClr>
              <a:buFont typeface="+mj-lt"/>
              <a:buAutoNum type="arabicPeriod"/>
            </a:pPr>
            <a:r>
              <a:rPr lang="en-GB"/>
              <a:t>Send speculative emails to companies/brands weekly.</a:t>
            </a:r>
          </a:p>
          <a:p>
            <a:endParaRPr lang="en-GB"/>
          </a:p>
        </p:txBody>
      </p:sp>
      <p:sp>
        <p:nvSpPr>
          <p:cNvPr id="5" name="Callout: Down Arrow 4">
            <a:extLst>
              <a:ext uri="{FF2B5EF4-FFF2-40B4-BE49-F238E27FC236}">
                <a16:creationId xmlns:a16="http://schemas.microsoft.com/office/drawing/2014/main" id="{74D61B59-6C45-4AF5-832D-7CF2AEE3D10D}"/>
              </a:ext>
            </a:extLst>
          </p:cNvPr>
          <p:cNvSpPr/>
          <p:nvPr/>
        </p:nvSpPr>
        <p:spPr>
          <a:xfrm>
            <a:off x="1866298" y="1068148"/>
            <a:ext cx="2114550" cy="1524000"/>
          </a:xfrm>
          <a:prstGeom prst="downArrowCallout">
            <a:avLst/>
          </a:prstGeom>
          <a:solidFill>
            <a:srgbClr val="E5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lumMod val="50000"/>
                    <a:lumOff val="50000"/>
                  </a:schemeClr>
                </a:solidFill>
              </a:rPr>
              <a:t>ACTIVE JOB SEARCHING</a:t>
            </a:r>
          </a:p>
        </p:txBody>
      </p:sp>
      <p:sp>
        <p:nvSpPr>
          <p:cNvPr id="9" name="Callout: Down Arrow 8">
            <a:extLst>
              <a:ext uri="{FF2B5EF4-FFF2-40B4-BE49-F238E27FC236}">
                <a16:creationId xmlns:a16="http://schemas.microsoft.com/office/drawing/2014/main" id="{D9AB20EA-5933-44FA-9844-3179AB4A8E7E}"/>
              </a:ext>
            </a:extLst>
          </p:cNvPr>
          <p:cNvSpPr/>
          <p:nvPr/>
        </p:nvSpPr>
        <p:spPr>
          <a:xfrm>
            <a:off x="7276999" y="1040646"/>
            <a:ext cx="2114550" cy="1524000"/>
          </a:xfrm>
          <a:prstGeom prst="downArrowCallout">
            <a:avLst/>
          </a:prstGeom>
          <a:solidFill>
            <a:srgbClr val="E5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lumMod val="50000"/>
                    <a:lumOff val="50000"/>
                  </a:schemeClr>
                </a:solidFill>
              </a:rPr>
              <a:t>PASSIVE JOB SEARCHING</a:t>
            </a:r>
          </a:p>
        </p:txBody>
      </p:sp>
      <p:sp>
        <p:nvSpPr>
          <p:cNvPr id="7" name="TextBox 6">
            <a:extLst>
              <a:ext uri="{FF2B5EF4-FFF2-40B4-BE49-F238E27FC236}">
                <a16:creationId xmlns:a16="http://schemas.microsoft.com/office/drawing/2014/main" id="{7565BD70-29D9-4FF3-8FF0-E3902BFDE62D}"/>
              </a:ext>
            </a:extLst>
          </p:cNvPr>
          <p:cNvSpPr txBox="1"/>
          <p:nvPr/>
        </p:nvSpPr>
        <p:spPr>
          <a:xfrm>
            <a:off x="6808970" y="2702474"/>
            <a:ext cx="3819525" cy="4247317"/>
          </a:xfrm>
          <a:prstGeom prst="rect">
            <a:avLst/>
          </a:prstGeom>
          <a:noFill/>
        </p:spPr>
        <p:txBody>
          <a:bodyPr wrap="square" rtlCol="0">
            <a:spAutoFit/>
          </a:bodyPr>
          <a:lstStyle/>
          <a:p>
            <a:pPr marL="342900" indent="-342900">
              <a:buFont typeface="+mj-lt"/>
              <a:buAutoNum type="arabicPeriod"/>
            </a:pPr>
            <a:r>
              <a:rPr lang="en-GB">
                <a:solidFill>
                  <a:schemeClr val="tx1">
                    <a:lumMod val="65000"/>
                    <a:lumOff val="35000"/>
                  </a:schemeClr>
                </a:solidFill>
              </a:rPr>
              <a:t>Sign up and set up daily notifications for at least 6 different job searching websites.</a:t>
            </a:r>
          </a:p>
          <a:p>
            <a:pPr marL="342900" indent="-342900">
              <a:buFont typeface="+mj-lt"/>
              <a:buAutoNum type="arabicPeriod"/>
            </a:pPr>
            <a:endParaRPr lang="en-GB">
              <a:solidFill>
                <a:schemeClr val="tx1">
                  <a:lumMod val="65000"/>
                  <a:lumOff val="35000"/>
                </a:schemeClr>
              </a:solidFill>
            </a:endParaRPr>
          </a:p>
          <a:p>
            <a:pPr marL="342900" indent="-342900">
              <a:buFont typeface="+mj-lt"/>
              <a:buAutoNum type="arabicPeriod"/>
            </a:pPr>
            <a:r>
              <a:rPr lang="en-GB">
                <a:solidFill>
                  <a:schemeClr val="tx1">
                    <a:lumMod val="65000"/>
                    <a:lumOff val="35000"/>
                  </a:schemeClr>
                </a:solidFill>
              </a:rPr>
              <a:t>Create a LinkedIn profile that is 100% complete and advising of your current status. </a:t>
            </a:r>
            <a:r>
              <a:rPr lang="en-GB" b="1">
                <a:solidFill>
                  <a:schemeClr val="tx1">
                    <a:lumMod val="65000"/>
                    <a:lumOff val="35000"/>
                  </a:schemeClr>
                </a:solidFill>
              </a:rPr>
              <a:t>(let people find you!!)</a:t>
            </a:r>
          </a:p>
          <a:p>
            <a:pPr marL="342900" indent="-342900">
              <a:buFont typeface="+mj-lt"/>
              <a:buAutoNum type="arabicPeriod"/>
            </a:pPr>
            <a:endParaRPr lang="en-GB">
              <a:solidFill>
                <a:schemeClr val="tx1">
                  <a:lumMod val="65000"/>
                  <a:lumOff val="35000"/>
                </a:schemeClr>
              </a:solidFill>
            </a:endParaRPr>
          </a:p>
          <a:p>
            <a:pPr marL="342900" indent="-342900">
              <a:buFont typeface="+mj-lt"/>
              <a:buAutoNum type="arabicPeriod"/>
            </a:pPr>
            <a:r>
              <a:rPr lang="en-GB">
                <a:solidFill>
                  <a:schemeClr val="tx1">
                    <a:lumMod val="65000"/>
                    <a:lumOff val="35000"/>
                  </a:schemeClr>
                </a:solidFill>
              </a:rPr>
              <a:t>Set up daily notification for LinkedIn.</a:t>
            </a:r>
          </a:p>
          <a:p>
            <a:pPr marL="342900" indent="-342900">
              <a:buFont typeface="+mj-lt"/>
              <a:buAutoNum type="arabicPeriod"/>
            </a:pPr>
            <a:r>
              <a:rPr lang="en-GB">
                <a:solidFill>
                  <a:schemeClr val="tx1">
                    <a:lumMod val="65000"/>
                    <a:lumOff val="35000"/>
                  </a:schemeClr>
                </a:solidFill>
              </a:rPr>
              <a:t>Follow, designers or creatives on social media. Be ready if they post an opportunity!</a:t>
            </a:r>
          </a:p>
          <a:p>
            <a:endParaRPr lang="en-GB">
              <a:solidFill>
                <a:schemeClr val="tx1">
                  <a:lumMod val="65000"/>
                  <a:lumOff val="35000"/>
                </a:schemeClr>
              </a:solidFill>
            </a:endParaRPr>
          </a:p>
        </p:txBody>
      </p:sp>
      <p:sp>
        <p:nvSpPr>
          <p:cNvPr id="2" name="Footer Placeholder 1">
            <a:extLst>
              <a:ext uri="{FF2B5EF4-FFF2-40B4-BE49-F238E27FC236}">
                <a16:creationId xmlns:a16="http://schemas.microsoft.com/office/drawing/2014/main" id="{4B0214AD-8DE5-42FE-A95C-827E7CD05581}"/>
              </a:ext>
            </a:extLst>
          </p:cNvPr>
          <p:cNvSpPr>
            <a:spLocks noGrp="1"/>
          </p:cNvSpPr>
          <p:nvPr>
            <p:ph type="ftr" sz="quarter" idx="11"/>
          </p:nvPr>
        </p:nvSpPr>
        <p:spPr/>
        <p:txBody>
          <a:bodyPr/>
          <a:lstStyle/>
          <a:p>
            <a:r>
              <a:rPr lang="en-GB"/>
              <a:t>Preparing for your DPS journey Part II November 2023</a:t>
            </a:r>
            <a:endParaRPr lang="en-US"/>
          </a:p>
        </p:txBody>
      </p:sp>
      <p:pic>
        <p:nvPicPr>
          <p:cNvPr id="10" name="Picture 5" descr="http://www.marcus-povey.co.uk/wp-content/LinkedIn-Logo-02.png">
            <a:extLst>
              <a:ext uri="{FF2B5EF4-FFF2-40B4-BE49-F238E27FC236}">
                <a16:creationId xmlns:a16="http://schemas.microsoft.com/office/drawing/2014/main" id="{B395000A-D559-4AF6-913E-819637AD17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1750" y="5576873"/>
            <a:ext cx="1166050" cy="116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61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9816557-3A49-4BC2-8EEA-52FDED40E47D}"/>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77002" y="0"/>
            <a:ext cx="12195208" cy="6102416"/>
          </a:xfrm>
          <a:prstGeom prst="rect">
            <a:avLst/>
          </a:prstGeom>
        </p:spPr>
      </p:pic>
      <p:sp>
        <p:nvSpPr>
          <p:cNvPr id="6" name="TextBox 5">
            <a:extLst>
              <a:ext uri="{FF2B5EF4-FFF2-40B4-BE49-F238E27FC236}">
                <a16:creationId xmlns:a16="http://schemas.microsoft.com/office/drawing/2014/main" id="{E5396CB5-6DB5-4E00-8E82-AEC31AD9678A}"/>
              </a:ext>
            </a:extLst>
          </p:cNvPr>
          <p:cNvSpPr txBox="1"/>
          <p:nvPr/>
        </p:nvSpPr>
        <p:spPr>
          <a:xfrm>
            <a:off x="9750392" y="5737291"/>
            <a:ext cx="1819174" cy="369332"/>
          </a:xfrm>
          <a:prstGeom prst="rect">
            <a:avLst/>
          </a:prstGeom>
          <a:noFill/>
        </p:spPr>
        <p:txBody>
          <a:bodyPr wrap="square" rtlCol="0">
            <a:spAutoFit/>
          </a:bodyPr>
          <a:lstStyle/>
          <a:p>
            <a:r>
              <a:rPr lang="en-GB"/>
              <a:t>Gucci SS16</a:t>
            </a:r>
          </a:p>
        </p:txBody>
      </p:sp>
    </p:spTree>
    <p:extLst>
      <p:ext uri="{BB962C8B-B14F-4D97-AF65-F5344CB8AC3E}">
        <p14:creationId xmlns:p14="http://schemas.microsoft.com/office/powerpoint/2010/main" val="2892396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7">
            <a:extLst>
              <a:ext uri="{FF2B5EF4-FFF2-40B4-BE49-F238E27FC236}">
                <a16:creationId xmlns:a16="http://schemas.microsoft.com/office/drawing/2014/main" id="{77D45FC3-B7B4-48BB-BCED-840D64C29786}"/>
              </a:ext>
            </a:extLst>
          </p:cNvPr>
          <p:cNvSpPr txBox="1">
            <a:spLocks/>
          </p:cNvSpPr>
          <p:nvPr/>
        </p:nvSpPr>
        <p:spPr>
          <a:xfrm>
            <a:off x="401637" y="855043"/>
            <a:ext cx="6909435" cy="558226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GB" sz="2000">
                <a:solidFill>
                  <a:schemeClr val="tx1">
                    <a:lumMod val="65000"/>
                    <a:lumOff val="35000"/>
                  </a:schemeClr>
                </a:solidFill>
              </a:rPr>
              <a:t>How do you feel about your year 1/2 project work?</a:t>
            </a:r>
          </a:p>
          <a:p>
            <a:pPr>
              <a:buFont typeface="Wingdings" panose="05000000000000000000" pitchFamily="2" charset="2"/>
              <a:buChar char="q"/>
            </a:pPr>
            <a:endParaRPr lang="en-GB" sz="2000">
              <a:solidFill>
                <a:schemeClr val="tx1">
                  <a:lumMod val="65000"/>
                  <a:lumOff val="35000"/>
                </a:schemeClr>
              </a:solidFill>
            </a:endParaRPr>
          </a:p>
          <a:p>
            <a:pPr>
              <a:buFont typeface="Wingdings" panose="05000000000000000000" pitchFamily="2" charset="2"/>
              <a:buChar char="q"/>
            </a:pPr>
            <a:r>
              <a:rPr lang="en-GB" sz="2000">
                <a:solidFill>
                  <a:schemeClr val="tx1">
                    <a:lumMod val="65000"/>
                    <a:lumOff val="35000"/>
                  </a:schemeClr>
                </a:solidFill>
              </a:rPr>
              <a:t>Consider your portfolio as an “Ongoing project”.</a:t>
            </a:r>
          </a:p>
          <a:p>
            <a:pPr>
              <a:buFont typeface="Wingdings" panose="05000000000000000000" pitchFamily="2" charset="2"/>
              <a:buChar char="q"/>
            </a:pPr>
            <a:endParaRPr lang="en-GB" sz="2000">
              <a:solidFill>
                <a:schemeClr val="tx1">
                  <a:lumMod val="65000"/>
                  <a:lumOff val="35000"/>
                </a:schemeClr>
              </a:solidFill>
            </a:endParaRPr>
          </a:p>
          <a:p>
            <a:pPr>
              <a:buFont typeface="Wingdings" panose="05000000000000000000" pitchFamily="2" charset="2"/>
              <a:buChar char="q"/>
            </a:pPr>
            <a:r>
              <a:rPr lang="en-GB" sz="2000">
                <a:solidFill>
                  <a:schemeClr val="tx1">
                    <a:lumMod val="65000"/>
                    <a:lumOff val="35000"/>
                  </a:schemeClr>
                </a:solidFill>
              </a:rPr>
              <a:t>What work can you use for your work-based portfolio?</a:t>
            </a:r>
          </a:p>
          <a:p>
            <a:pPr>
              <a:buFont typeface="Wingdings" panose="05000000000000000000" pitchFamily="2" charset="2"/>
              <a:buChar char="q"/>
            </a:pPr>
            <a:endParaRPr lang="en-GB" sz="2000">
              <a:solidFill>
                <a:schemeClr val="tx1">
                  <a:lumMod val="65000"/>
                  <a:lumOff val="35000"/>
                </a:schemeClr>
              </a:solidFill>
            </a:endParaRPr>
          </a:p>
          <a:p>
            <a:pPr>
              <a:buFont typeface="Wingdings" panose="05000000000000000000" pitchFamily="2" charset="2"/>
              <a:buChar char="q"/>
            </a:pPr>
            <a:r>
              <a:rPr lang="en-GB" sz="2000">
                <a:solidFill>
                  <a:schemeClr val="tx1">
                    <a:lumMod val="65000"/>
                    <a:lumOff val="35000"/>
                  </a:schemeClr>
                </a:solidFill>
              </a:rPr>
              <a:t>Your portfolio is a piece of professional creative communication. Include work that looks professional and which the viewer will be able to understand. Think, structure, content &amp; narrative.</a:t>
            </a:r>
          </a:p>
          <a:p>
            <a:pPr marL="0" indent="0">
              <a:buFont typeface="Arial" panose="020B0604020202020204" pitchFamily="34" charset="0"/>
              <a:buNone/>
            </a:pPr>
            <a:endParaRPr lang="en-GB" sz="2000">
              <a:solidFill>
                <a:schemeClr val="tx1">
                  <a:lumMod val="65000"/>
                  <a:lumOff val="35000"/>
                </a:schemeClr>
              </a:solidFill>
            </a:endParaRPr>
          </a:p>
          <a:p>
            <a:pPr marL="0" indent="0">
              <a:buFont typeface="Arial" panose="020B0604020202020204" pitchFamily="34" charset="0"/>
              <a:buNone/>
            </a:pPr>
            <a:r>
              <a:rPr lang="en-GB" sz="2000" b="1" i="1">
                <a:solidFill>
                  <a:schemeClr val="tx1">
                    <a:lumMod val="65000"/>
                    <a:lumOff val="35000"/>
                  </a:schemeClr>
                </a:solidFill>
              </a:rPr>
              <a:t>The 3 most challenging aspects at this stage will be.</a:t>
            </a:r>
          </a:p>
          <a:p>
            <a:pPr marL="457200" indent="-457200">
              <a:buClr>
                <a:schemeClr val="tx1"/>
              </a:buClr>
              <a:buFont typeface="Arial" panose="020B0604020202020204" pitchFamily="34" charset="0"/>
              <a:buAutoNum type="arabicPeriod"/>
            </a:pPr>
            <a:r>
              <a:rPr lang="en-GB" sz="2000">
                <a:solidFill>
                  <a:schemeClr val="tx1">
                    <a:lumMod val="65000"/>
                    <a:lumOff val="35000"/>
                  </a:schemeClr>
                </a:solidFill>
              </a:rPr>
              <a:t>Feeling confident in your work.</a:t>
            </a:r>
          </a:p>
          <a:p>
            <a:pPr marL="457200" indent="-457200">
              <a:buClr>
                <a:schemeClr val="tx1"/>
              </a:buClr>
              <a:buFont typeface="Arial" panose="020B0604020202020204" pitchFamily="34" charset="0"/>
              <a:buAutoNum type="arabicPeriod"/>
            </a:pPr>
            <a:r>
              <a:rPr lang="en-GB" sz="2000">
                <a:solidFill>
                  <a:schemeClr val="tx1">
                    <a:lumMod val="65000"/>
                    <a:lumOff val="35000"/>
                  </a:schemeClr>
                </a:solidFill>
              </a:rPr>
              <a:t>Anticipating what the employer wants to see.</a:t>
            </a:r>
          </a:p>
          <a:p>
            <a:pPr marL="457200" indent="-457200">
              <a:buClr>
                <a:schemeClr val="tx1"/>
              </a:buClr>
              <a:buFont typeface="Arial" panose="020B0604020202020204" pitchFamily="34" charset="0"/>
              <a:buAutoNum type="arabicPeriod"/>
            </a:pPr>
            <a:r>
              <a:rPr lang="en-GB" sz="2000">
                <a:solidFill>
                  <a:schemeClr val="tx1">
                    <a:lumMod val="65000"/>
                    <a:lumOff val="35000"/>
                  </a:schemeClr>
                </a:solidFill>
              </a:rPr>
              <a:t>Learning to be very selective and editing your work</a:t>
            </a:r>
            <a:r>
              <a:rPr lang="en-GB" sz="2000"/>
              <a:t>.</a:t>
            </a:r>
          </a:p>
        </p:txBody>
      </p:sp>
      <p:sp>
        <p:nvSpPr>
          <p:cNvPr id="5" name="TextBox 4">
            <a:extLst>
              <a:ext uri="{FF2B5EF4-FFF2-40B4-BE49-F238E27FC236}">
                <a16:creationId xmlns:a16="http://schemas.microsoft.com/office/drawing/2014/main" id="{661CE51C-8B07-4EB3-B2A5-12CC30CA7D81}"/>
              </a:ext>
            </a:extLst>
          </p:cNvPr>
          <p:cNvSpPr txBox="1"/>
          <p:nvPr/>
        </p:nvSpPr>
        <p:spPr>
          <a:xfrm>
            <a:off x="181449" y="11843"/>
            <a:ext cx="9796080" cy="584775"/>
          </a:xfrm>
          <a:prstGeom prst="rect">
            <a:avLst/>
          </a:prstGeom>
          <a:noFill/>
        </p:spPr>
        <p:txBody>
          <a:bodyPr wrap="square">
            <a:spAutoFit/>
          </a:bodyPr>
          <a:lstStyle/>
          <a:p>
            <a:r>
              <a:rPr lang="en-US" sz="3200">
                <a:latin typeface="Bookman Old Style" panose="02050604050505020204" pitchFamily="18" charset="0"/>
              </a:rPr>
              <a:t>Preparing for your DPS journey : Portfolio’s</a:t>
            </a:r>
            <a:endParaRPr lang="en-GB" sz="3200">
              <a:latin typeface="Bookman Old Style" panose="02050604050505020204" pitchFamily="18" charset="0"/>
            </a:endParaRPr>
          </a:p>
        </p:txBody>
      </p:sp>
      <p:pic>
        <p:nvPicPr>
          <p:cNvPr id="6" name="Picture 5" descr="A picture containing person&#10;&#10;Description automatically generated">
            <a:extLst>
              <a:ext uri="{FF2B5EF4-FFF2-40B4-BE49-F238E27FC236}">
                <a16:creationId xmlns:a16="http://schemas.microsoft.com/office/drawing/2014/main" id="{425D8BA2-2C10-4A2E-8D89-C2E6F218AFEF}"/>
              </a:ext>
            </a:extLst>
          </p:cNvPr>
          <p:cNvPicPr>
            <a:picLocks noChangeAspect="1"/>
          </p:cNvPicPr>
          <p:nvPr/>
        </p:nvPicPr>
        <p:blipFill>
          <a:blip r:embed="rId2"/>
          <a:stretch>
            <a:fillRect/>
          </a:stretch>
        </p:blipFill>
        <p:spPr>
          <a:xfrm>
            <a:off x="8076713" y="599440"/>
            <a:ext cx="3833716" cy="5323840"/>
          </a:xfrm>
          <a:prstGeom prst="rect">
            <a:avLst/>
          </a:prstGeom>
        </p:spPr>
      </p:pic>
      <p:sp>
        <p:nvSpPr>
          <p:cNvPr id="8" name="TextBox 7">
            <a:extLst>
              <a:ext uri="{FF2B5EF4-FFF2-40B4-BE49-F238E27FC236}">
                <a16:creationId xmlns:a16="http://schemas.microsoft.com/office/drawing/2014/main" id="{DD618156-0DF4-44B7-A6F2-6213E39508A8}"/>
              </a:ext>
            </a:extLst>
          </p:cNvPr>
          <p:cNvSpPr txBox="1"/>
          <p:nvPr/>
        </p:nvSpPr>
        <p:spPr>
          <a:xfrm>
            <a:off x="10715625" y="5555526"/>
            <a:ext cx="1476375" cy="276999"/>
          </a:xfrm>
          <a:prstGeom prst="rect">
            <a:avLst/>
          </a:prstGeom>
          <a:noFill/>
        </p:spPr>
        <p:txBody>
          <a:bodyPr wrap="square" rtlCol="0">
            <a:spAutoFit/>
          </a:bodyPr>
          <a:lstStyle/>
          <a:p>
            <a:r>
              <a:rPr lang="en-GB" sz="1200" i="1"/>
              <a:t>Valentino 2020</a:t>
            </a:r>
          </a:p>
        </p:txBody>
      </p:sp>
      <p:cxnSp>
        <p:nvCxnSpPr>
          <p:cNvPr id="9" name="Straight Connector 8">
            <a:extLst>
              <a:ext uri="{FF2B5EF4-FFF2-40B4-BE49-F238E27FC236}">
                <a16:creationId xmlns:a16="http://schemas.microsoft.com/office/drawing/2014/main" id="{B7A130FA-D2CC-4D96-96A8-43F45DE34FB9}"/>
              </a:ext>
            </a:extLst>
          </p:cNvPr>
          <p:cNvCxnSpPr>
            <a:cxnSpLocks/>
          </p:cNvCxnSpPr>
          <p:nvPr/>
        </p:nvCxnSpPr>
        <p:spPr>
          <a:xfrm flipV="1">
            <a:off x="122019" y="596618"/>
            <a:ext cx="7443438" cy="282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79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1000"/>
                                        <p:tgtEl>
                                          <p:spTgt spid="3">
                                            <p:txEl>
                                              <p:pRg st="10" end="10"/>
                                            </p:txEl>
                                          </p:spTgt>
                                        </p:tgtEl>
                                      </p:cBhvr>
                                    </p:animEffect>
                                    <p:anim calcmode="lin" valueType="num">
                                      <p:cBhvr>
                                        <p:cTn id="1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1000"/>
                                        <p:tgtEl>
                                          <p:spTgt spid="3">
                                            <p:txEl>
                                              <p:pRg st="11" end="11"/>
                                            </p:txEl>
                                          </p:spTgt>
                                        </p:tgtEl>
                                      </p:cBhvr>
                                    </p:animEffect>
                                    <p:anim calcmode="lin" valueType="num">
                                      <p:cBhvr>
                                        <p:cTn id="2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7">
            <a:extLst>
              <a:ext uri="{FF2B5EF4-FFF2-40B4-BE49-F238E27FC236}">
                <a16:creationId xmlns:a16="http://schemas.microsoft.com/office/drawing/2014/main" id="{3CEF6DC9-4110-4F9E-AF3F-35DC86FD4A31}"/>
              </a:ext>
            </a:extLst>
          </p:cNvPr>
          <p:cNvSpPr txBox="1">
            <a:spLocks/>
          </p:cNvSpPr>
          <p:nvPr/>
        </p:nvSpPr>
        <p:spPr>
          <a:xfrm>
            <a:off x="447675" y="962025"/>
            <a:ext cx="6909435" cy="50204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GB" sz="2000">
                <a:solidFill>
                  <a:schemeClr val="tx1">
                    <a:lumMod val="65000"/>
                    <a:lumOff val="35000"/>
                  </a:schemeClr>
                </a:solidFill>
              </a:rPr>
              <a:t>If you’re not satisfied with your year 1/2 work, over the Christmas break, go back to it and improve it! Be prepared to go over your work. Make good of the feedback you received from your tutors.</a:t>
            </a:r>
          </a:p>
          <a:p>
            <a:pPr>
              <a:buFont typeface="Wingdings" panose="05000000000000000000" pitchFamily="2" charset="2"/>
              <a:buChar char="q"/>
            </a:pPr>
            <a:endParaRPr lang="en-GB" sz="2000">
              <a:solidFill>
                <a:schemeClr val="tx1">
                  <a:lumMod val="65000"/>
                  <a:lumOff val="35000"/>
                </a:schemeClr>
              </a:solidFill>
            </a:endParaRPr>
          </a:p>
          <a:p>
            <a:pPr>
              <a:buFont typeface="Wingdings" panose="05000000000000000000" pitchFamily="2" charset="2"/>
              <a:buChar char="q"/>
            </a:pPr>
            <a:r>
              <a:rPr lang="en-GB" sz="2000">
                <a:solidFill>
                  <a:schemeClr val="tx1">
                    <a:lumMod val="65000"/>
                    <a:lumOff val="35000"/>
                  </a:schemeClr>
                </a:solidFill>
              </a:rPr>
              <a:t>Your year 1 project work can account for 1/3 of your final portfolio edit.</a:t>
            </a:r>
          </a:p>
          <a:p>
            <a:pPr>
              <a:buFont typeface="Wingdings" panose="05000000000000000000" pitchFamily="2" charset="2"/>
              <a:buChar char="q"/>
            </a:pPr>
            <a:endParaRPr lang="en-GB" sz="2000">
              <a:solidFill>
                <a:schemeClr val="tx1">
                  <a:lumMod val="65000"/>
                  <a:lumOff val="35000"/>
                </a:schemeClr>
              </a:solidFill>
            </a:endParaRPr>
          </a:p>
          <a:p>
            <a:pPr>
              <a:buFont typeface="Wingdings" panose="05000000000000000000" pitchFamily="2" charset="2"/>
              <a:buChar char="q"/>
            </a:pPr>
            <a:r>
              <a:rPr lang="en-GB" sz="2000">
                <a:solidFill>
                  <a:schemeClr val="tx1">
                    <a:lumMod val="65000"/>
                    <a:lumOff val="35000"/>
                  </a:schemeClr>
                </a:solidFill>
              </a:rPr>
              <a:t>Do not let your portfolio hold you back from applying for jobs when the time comes.</a:t>
            </a:r>
          </a:p>
          <a:p>
            <a:pPr>
              <a:buFont typeface="Wingdings" panose="05000000000000000000" pitchFamily="2" charset="2"/>
              <a:buChar char="q"/>
            </a:pPr>
            <a:endParaRPr lang="en-GB" sz="2400">
              <a:solidFill>
                <a:schemeClr val="tx1">
                  <a:lumMod val="65000"/>
                  <a:lumOff val="35000"/>
                </a:schemeClr>
              </a:solidFill>
            </a:endParaRPr>
          </a:p>
          <a:p>
            <a:pPr>
              <a:buFont typeface="Wingdings" panose="05000000000000000000" pitchFamily="2" charset="2"/>
              <a:buChar char="q"/>
            </a:pPr>
            <a:r>
              <a:rPr lang="en-GB" sz="2000">
                <a:solidFill>
                  <a:schemeClr val="tx1">
                    <a:lumMod val="65000"/>
                    <a:lumOff val="35000"/>
                  </a:schemeClr>
                </a:solidFill>
                <a:ea typeface="Times New Roman" panose="02020603050405020304" pitchFamily="18" charset="0"/>
              </a:rPr>
              <a:t>The project work you produce in your 2</a:t>
            </a:r>
            <a:r>
              <a:rPr lang="en-GB" sz="2000" baseline="30000">
                <a:solidFill>
                  <a:schemeClr val="tx1">
                    <a:lumMod val="65000"/>
                    <a:lumOff val="35000"/>
                  </a:schemeClr>
                </a:solidFill>
                <a:ea typeface="Times New Roman" panose="02020603050405020304" pitchFamily="18" charset="0"/>
              </a:rPr>
              <a:t>nd</a:t>
            </a:r>
            <a:r>
              <a:rPr lang="en-GB" sz="2000">
                <a:solidFill>
                  <a:schemeClr val="tx1">
                    <a:lumMod val="65000"/>
                    <a:lumOff val="35000"/>
                  </a:schemeClr>
                </a:solidFill>
                <a:ea typeface="Times New Roman" panose="02020603050405020304" pitchFamily="18" charset="0"/>
              </a:rPr>
              <a:t> year should be good enough to go into your work-based portfolio</a:t>
            </a:r>
            <a:r>
              <a:rPr lang="en-GB" sz="2400">
                <a:ea typeface="Times New Roman" panose="02020603050405020304" pitchFamily="18" charset="0"/>
              </a:rPr>
              <a:t>.</a:t>
            </a:r>
            <a:r>
              <a:rPr lang="en-GB" sz="2000">
                <a:ea typeface="Times New Roman" panose="02020603050405020304" pitchFamily="18" charset="0"/>
              </a:rPr>
              <a:t> </a:t>
            </a:r>
            <a:r>
              <a:rPr lang="en-GB" sz="2000" i="1">
                <a:solidFill>
                  <a:srgbClr val="FF0000"/>
                </a:solidFill>
                <a:ea typeface="Times New Roman" panose="02020603050405020304" pitchFamily="18" charset="0"/>
              </a:rPr>
              <a:t>Start to produce work you are proud to share!</a:t>
            </a:r>
          </a:p>
        </p:txBody>
      </p:sp>
      <p:pic>
        <p:nvPicPr>
          <p:cNvPr id="4" name="Picture 3" descr="A picture containing person, green, posing&#10;&#10;Description automatically generated">
            <a:extLst>
              <a:ext uri="{FF2B5EF4-FFF2-40B4-BE49-F238E27FC236}">
                <a16:creationId xmlns:a16="http://schemas.microsoft.com/office/drawing/2014/main" id="{746013A3-C87C-4668-9388-2774B2642151}"/>
              </a:ext>
            </a:extLst>
          </p:cNvPr>
          <p:cNvPicPr>
            <a:picLocks noChangeAspect="1"/>
          </p:cNvPicPr>
          <p:nvPr/>
        </p:nvPicPr>
        <p:blipFill>
          <a:blip r:embed="rId2"/>
          <a:stretch>
            <a:fillRect/>
          </a:stretch>
        </p:blipFill>
        <p:spPr>
          <a:xfrm>
            <a:off x="8389236" y="756181"/>
            <a:ext cx="3489842" cy="5234763"/>
          </a:xfrm>
          <a:prstGeom prst="rect">
            <a:avLst/>
          </a:prstGeom>
        </p:spPr>
      </p:pic>
      <p:sp>
        <p:nvSpPr>
          <p:cNvPr id="6" name="TextBox 5">
            <a:extLst>
              <a:ext uri="{FF2B5EF4-FFF2-40B4-BE49-F238E27FC236}">
                <a16:creationId xmlns:a16="http://schemas.microsoft.com/office/drawing/2014/main" id="{2269754C-25DB-4555-AE45-51318FE8E2E5}"/>
              </a:ext>
            </a:extLst>
          </p:cNvPr>
          <p:cNvSpPr txBox="1"/>
          <p:nvPr/>
        </p:nvSpPr>
        <p:spPr>
          <a:xfrm>
            <a:off x="181449" y="11843"/>
            <a:ext cx="9796080" cy="584775"/>
          </a:xfrm>
          <a:prstGeom prst="rect">
            <a:avLst/>
          </a:prstGeom>
          <a:noFill/>
        </p:spPr>
        <p:txBody>
          <a:bodyPr wrap="square">
            <a:spAutoFit/>
          </a:bodyPr>
          <a:lstStyle/>
          <a:p>
            <a:r>
              <a:rPr lang="en-US" sz="3200">
                <a:latin typeface="Bookman Old Style" panose="02050604050505020204" pitchFamily="18" charset="0"/>
              </a:rPr>
              <a:t>Preparing for your DPS journey : Portfolio’s</a:t>
            </a:r>
            <a:endParaRPr lang="en-GB" sz="3200">
              <a:latin typeface="Bookman Old Style" panose="02050604050505020204" pitchFamily="18" charset="0"/>
            </a:endParaRPr>
          </a:p>
        </p:txBody>
      </p:sp>
      <p:cxnSp>
        <p:nvCxnSpPr>
          <p:cNvPr id="8" name="Straight Connector 7">
            <a:extLst>
              <a:ext uri="{FF2B5EF4-FFF2-40B4-BE49-F238E27FC236}">
                <a16:creationId xmlns:a16="http://schemas.microsoft.com/office/drawing/2014/main" id="{56A28918-E42B-430D-9791-C6F9C63E169D}"/>
              </a:ext>
            </a:extLst>
          </p:cNvPr>
          <p:cNvCxnSpPr>
            <a:cxnSpLocks/>
          </p:cNvCxnSpPr>
          <p:nvPr/>
        </p:nvCxnSpPr>
        <p:spPr>
          <a:xfrm flipV="1">
            <a:off x="122019" y="596618"/>
            <a:ext cx="7905450" cy="2822"/>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8B5573B-4C71-4E58-A500-CE5DA8953954}"/>
              </a:ext>
            </a:extLst>
          </p:cNvPr>
          <p:cNvSpPr txBox="1"/>
          <p:nvPr/>
        </p:nvSpPr>
        <p:spPr>
          <a:xfrm>
            <a:off x="10526562" y="5652390"/>
            <a:ext cx="1542716" cy="338554"/>
          </a:xfrm>
          <a:prstGeom prst="rect">
            <a:avLst/>
          </a:prstGeom>
          <a:noFill/>
        </p:spPr>
        <p:txBody>
          <a:bodyPr wrap="square" rtlCol="0">
            <a:spAutoFit/>
          </a:bodyPr>
          <a:lstStyle/>
          <a:p>
            <a:r>
              <a:rPr lang="en-GB" sz="1600" err="1">
                <a:solidFill>
                  <a:schemeClr val="bg1"/>
                </a:solidFill>
              </a:rPr>
              <a:t>Ancuta</a:t>
            </a:r>
            <a:r>
              <a:rPr lang="en-GB" sz="1600">
                <a:solidFill>
                  <a:schemeClr val="bg1"/>
                </a:solidFill>
              </a:rPr>
              <a:t> </a:t>
            </a:r>
            <a:r>
              <a:rPr lang="en-GB" sz="1600" err="1">
                <a:solidFill>
                  <a:schemeClr val="bg1"/>
                </a:solidFill>
              </a:rPr>
              <a:t>Sarca</a:t>
            </a:r>
            <a:endParaRPr lang="en-GB" sz="1600">
              <a:solidFill>
                <a:schemeClr val="bg1"/>
              </a:solidFill>
            </a:endParaRPr>
          </a:p>
        </p:txBody>
      </p:sp>
    </p:spTree>
    <p:extLst>
      <p:ext uri="{BB962C8B-B14F-4D97-AF65-F5344CB8AC3E}">
        <p14:creationId xmlns:p14="http://schemas.microsoft.com/office/powerpoint/2010/main" val="223944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EA48800-6624-47FC-B335-05E1159B06C5}"/>
              </a:ext>
            </a:extLst>
          </p:cNvPr>
          <p:cNvSpPr>
            <a:spLocks noGrp="1"/>
          </p:cNvSpPr>
          <p:nvPr>
            <p:ph idx="1"/>
          </p:nvPr>
        </p:nvSpPr>
        <p:spPr>
          <a:xfrm>
            <a:off x="201930" y="923925"/>
            <a:ext cx="10923270" cy="5810251"/>
          </a:xfrm>
        </p:spPr>
        <p:txBody>
          <a:bodyPr>
            <a:normAutofit fontScale="92500" lnSpcReduction="10000"/>
          </a:bodyPr>
          <a:lstStyle/>
          <a:p>
            <a:r>
              <a:rPr lang="en-GB" sz="2200" b="1"/>
              <a:t>A well balanced, work based portfolio demonstrates a selection of key skills and creative talents can include the following. You may be asked create one of these elements for interview also:</a:t>
            </a:r>
          </a:p>
          <a:p>
            <a:pPr marL="457200" indent="-457200">
              <a:lnSpc>
                <a:spcPct val="150000"/>
              </a:lnSpc>
              <a:buFont typeface="+mj-lt"/>
              <a:buAutoNum type="arabicPeriod"/>
            </a:pPr>
            <a:r>
              <a:rPr lang="en-GB" sz="2200" b="1">
                <a:solidFill>
                  <a:schemeClr val="tx1">
                    <a:lumMod val="65000"/>
                    <a:lumOff val="35000"/>
                  </a:schemeClr>
                </a:solidFill>
              </a:rPr>
              <a:t>Research</a:t>
            </a:r>
            <a:r>
              <a:rPr lang="en-GB" sz="2200">
                <a:solidFill>
                  <a:schemeClr val="tx1">
                    <a:lumMod val="65000"/>
                    <a:lumOff val="35000"/>
                  </a:schemeClr>
                </a:solidFill>
              </a:rPr>
              <a:t> (Concept &amp; inspiration mood boards</a:t>
            </a:r>
            <a:r>
              <a:rPr lang="en-GB" sz="2200">
                <a:solidFill>
                  <a:schemeClr val="tx1">
                    <a:lumMod val="65000"/>
                    <a:lumOff val="35000"/>
                  </a:schemeClr>
                </a:solidFill>
                <a:highlight>
                  <a:srgbClr val="FFFF00"/>
                </a:highlight>
              </a:rPr>
              <a:t>/ trends</a:t>
            </a:r>
            <a:r>
              <a:rPr lang="en-GB" sz="2200">
                <a:solidFill>
                  <a:schemeClr val="tx1">
                    <a:lumMod val="65000"/>
                    <a:lumOff val="35000"/>
                  </a:schemeClr>
                </a:solidFill>
              </a:rPr>
              <a:t>/ market level / customer profile/brand aesthetics)</a:t>
            </a:r>
          </a:p>
          <a:p>
            <a:pPr marL="457200" indent="-457200">
              <a:lnSpc>
                <a:spcPct val="150000"/>
              </a:lnSpc>
              <a:buFont typeface="+mj-lt"/>
              <a:buAutoNum type="arabicPeriod"/>
            </a:pPr>
            <a:r>
              <a:rPr lang="en-GB" sz="2200" b="1">
                <a:solidFill>
                  <a:schemeClr val="tx1">
                    <a:lumMod val="65000"/>
                    <a:lumOff val="35000"/>
                  </a:schemeClr>
                </a:solidFill>
              </a:rPr>
              <a:t>Colour/fabric/materials/ trims/ hardware </a:t>
            </a:r>
            <a:r>
              <a:rPr lang="en-GB" sz="2200">
                <a:solidFill>
                  <a:schemeClr val="tx1">
                    <a:lumMod val="65000"/>
                    <a:lumOff val="35000"/>
                  </a:schemeClr>
                </a:solidFill>
              </a:rPr>
              <a:t>(Concept &amp; inspiration mood boards/ trends)</a:t>
            </a:r>
          </a:p>
          <a:p>
            <a:pPr marL="457200" indent="-457200">
              <a:lnSpc>
                <a:spcPct val="150000"/>
              </a:lnSpc>
              <a:buFont typeface="+mj-lt"/>
              <a:buAutoNum type="arabicPeriod"/>
            </a:pPr>
            <a:r>
              <a:rPr lang="en-GB" sz="2200" b="1">
                <a:solidFill>
                  <a:schemeClr val="tx1">
                    <a:lumMod val="65000"/>
                    <a:lumOff val="35000"/>
                  </a:schemeClr>
                </a:solidFill>
              </a:rPr>
              <a:t>Design development </a:t>
            </a:r>
            <a:r>
              <a:rPr lang="en-GB" sz="2200">
                <a:solidFill>
                  <a:schemeClr val="tx1">
                    <a:lumMod val="65000"/>
                    <a:lumOff val="35000"/>
                  </a:schemeClr>
                </a:solidFill>
              </a:rPr>
              <a:t>(Sketch books /design variations / 2D-3D/ toiling /sample &amp; design process/ fit and function)</a:t>
            </a:r>
          </a:p>
          <a:p>
            <a:pPr marL="457200" indent="-457200">
              <a:lnSpc>
                <a:spcPct val="150000"/>
              </a:lnSpc>
              <a:buFont typeface="+mj-lt"/>
              <a:buAutoNum type="arabicPeriod"/>
            </a:pPr>
            <a:r>
              <a:rPr lang="en-GB" sz="2200" b="1">
                <a:solidFill>
                  <a:schemeClr val="tx1">
                    <a:lumMod val="65000"/>
                    <a:lumOff val="35000"/>
                  </a:schemeClr>
                </a:solidFill>
              </a:rPr>
              <a:t>Final designs </a:t>
            </a:r>
            <a:r>
              <a:rPr lang="en-GB" sz="2200">
                <a:solidFill>
                  <a:schemeClr val="tx1">
                    <a:lumMod val="65000"/>
                    <a:lumOff val="35000"/>
                  </a:schemeClr>
                </a:solidFill>
              </a:rPr>
              <a:t>(CAD &amp; illustration skills)</a:t>
            </a:r>
          </a:p>
          <a:p>
            <a:pPr marL="457200" indent="-457200">
              <a:lnSpc>
                <a:spcPct val="150000"/>
              </a:lnSpc>
              <a:buFont typeface="+mj-lt"/>
              <a:buAutoNum type="arabicPeriod"/>
            </a:pPr>
            <a:r>
              <a:rPr lang="en-GB" sz="2200" b="1">
                <a:solidFill>
                  <a:schemeClr val="tx1">
                    <a:lumMod val="65000"/>
                    <a:lumOff val="35000"/>
                  </a:schemeClr>
                </a:solidFill>
              </a:rPr>
              <a:t>Line up and range plans </a:t>
            </a:r>
            <a:r>
              <a:rPr lang="en-GB" sz="2200">
                <a:solidFill>
                  <a:schemeClr val="tx1">
                    <a:lumMod val="65000"/>
                    <a:lumOff val="35000"/>
                  </a:schemeClr>
                </a:solidFill>
              </a:rPr>
              <a:t>(CAD skills /option planning /range building / look book /product photography)</a:t>
            </a:r>
          </a:p>
          <a:p>
            <a:pPr marL="457200" indent="-457200">
              <a:lnSpc>
                <a:spcPct val="150000"/>
              </a:lnSpc>
              <a:buFont typeface="+mj-lt"/>
              <a:buAutoNum type="arabicPeriod"/>
            </a:pPr>
            <a:r>
              <a:rPr lang="en-GB" sz="2200" b="1">
                <a:solidFill>
                  <a:schemeClr val="tx1">
                    <a:lumMod val="65000"/>
                    <a:lumOff val="35000"/>
                  </a:schemeClr>
                </a:solidFill>
              </a:rPr>
              <a:t>Technical designs/specification sheets </a:t>
            </a:r>
            <a:r>
              <a:rPr lang="en-GB" sz="2200">
                <a:solidFill>
                  <a:schemeClr val="tx1">
                    <a:lumMod val="65000"/>
                    <a:lumOff val="35000"/>
                  </a:schemeClr>
                </a:solidFill>
              </a:rPr>
              <a:t>(CAD skills /technical communication /construction / production &amp; manufacture)</a:t>
            </a:r>
          </a:p>
          <a:p>
            <a:endParaRPr lang="en-GB"/>
          </a:p>
          <a:p>
            <a:endParaRPr lang="en-GB"/>
          </a:p>
          <a:p>
            <a:endParaRPr lang="en-GB"/>
          </a:p>
        </p:txBody>
      </p:sp>
      <p:sp>
        <p:nvSpPr>
          <p:cNvPr id="6" name="TextBox 5">
            <a:extLst>
              <a:ext uri="{FF2B5EF4-FFF2-40B4-BE49-F238E27FC236}">
                <a16:creationId xmlns:a16="http://schemas.microsoft.com/office/drawing/2014/main" id="{E1298BF4-9089-4745-BA6D-1652B0B27570}"/>
              </a:ext>
            </a:extLst>
          </p:cNvPr>
          <p:cNvSpPr txBox="1"/>
          <p:nvPr/>
        </p:nvSpPr>
        <p:spPr>
          <a:xfrm>
            <a:off x="181448" y="11843"/>
            <a:ext cx="11214863" cy="584775"/>
          </a:xfrm>
          <a:prstGeom prst="rect">
            <a:avLst/>
          </a:prstGeom>
          <a:noFill/>
        </p:spPr>
        <p:txBody>
          <a:bodyPr wrap="square">
            <a:spAutoFit/>
          </a:bodyPr>
          <a:lstStyle/>
          <a:p>
            <a:r>
              <a:rPr lang="en-US" sz="3200">
                <a:latin typeface="Bookman Old Style" panose="02050604050505020204" pitchFamily="18" charset="0"/>
              </a:rPr>
              <a:t>Preparing for your DPS journey : Design Portfolio’s</a:t>
            </a:r>
            <a:endParaRPr lang="en-GB" sz="3200">
              <a:latin typeface="Bookman Old Style" panose="02050604050505020204" pitchFamily="18" charset="0"/>
            </a:endParaRPr>
          </a:p>
        </p:txBody>
      </p:sp>
      <p:sp>
        <p:nvSpPr>
          <p:cNvPr id="2" name="Footer Placeholder 1">
            <a:extLst>
              <a:ext uri="{FF2B5EF4-FFF2-40B4-BE49-F238E27FC236}">
                <a16:creationId xmlns:a16="http://schemas.microsoft.com/office/drawing/2014/main" id="{0D5BAD2B-0EFE-4858-B222-9C47EF0C8397}"/>
              </a:ext>
            </a:extLst>
          </p:cNvPr>
          <p:cNvSpPr>
            <a:spLocks noGrp="1"/>
          </p:cNvSpPr>
          <p:nvPr>
            <p:ph type="ftr" sz="quarter" idx="11"/>
          </p:nvPr>
        </p:nvSpPr>
        <p:spPr/>
        <p:txBody>
          <a:bodyPr/>
          <a:lstStyle/>
          <a:p>
            <a:r>
              <a:rPr lang="en-GB"/>
              <a:t>Preparing for your DPS journey Part II November 2023</a:t>
            </a:r>
            <a:endParaRPr lang="en-US"/>
          </a:p>
        </p:txBody>
      </p:sp>
    </p:spTree>
    <p:extLst>
      <p:ext uri="{BB962C8B-B14F-4D97-AF65-F5344CB8AC3E}">
        <p14:creationId xmlns:p14="http://schemas.microsoft.com/office/powerpoint/2010/main" val="2482546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85FA3A7-10B3-4461-B400-1B63A45396A8}"/>
              </a:ext>
            </a:extLst>
          </p:cNvPr>
          <p:cNvSpPr txBox="1"/>
          <p:nvPr/>
        </p:nvSpPr>
        <p:spPr>
          <a:xfrm>
            <a:off x="396240" y="970062"/>
            <a:ext cx="6096000" cy="4247317"/>
          </a:xfrm>
          <a:prstGeom prst="rect">
            <a:avLst/>
          </a:prstGeom>
          <a:noFill/>
        </p:spPr>
        <p:txBody>
          <a:bodyPr wrap="square">
            <a:spAutoFit/>
          </a:bodyPr>
          <a:lstStyle/>
          <a:p>
            <a:r>
              <a:rPr lang="en-US" b="1">
                <a:ea typeface="+mn-lt"/>
                <a:cs typeface="+mn-lt"/>
              </a:rPr>
              <a:t>10 Page Portfolio: </a:t>
            </a:r>
            <a:endParaRPr lang="en-US"/>
          </a:p>
          <a:p>
            <a:endParaRPr lang="en-US" b="1">
              <a:ea typeface="+mn-lt"/>
              <a:cs typeface="+mn-lt"/>
            </a:endParaRPr>
          </a:p>
          <a:p>
            <a:r>
              <a:rPr lang="en-US">
                <a:ea typeface="+mn-lt"/>
                <a:cs typeface="+mn-lt"/>
              </a:rPr>
              <a:t>Project 1 </a:t>
            </a:r>
            <a:endParaRPr lang="en-US"/>
          </a:p>
          <a:p>
            <a:r>
              <a:rPr lang="en-US">
                <a:ea typeface="+mn-lt"/>
                <a:cs typeface="+mn-lt"/>
              </a:rPr>
              <a:t>Page 1- Initial research (influences)</a:t>
            </a:r>
          </a:p>
          <a:p>
            <a:r>
              <a:rPr lang="en-US">
                <a:ea typeface="+mn-lt"/>
                <a:cs typeface="+mn-lt"/>
              </a:rPr>
              <a:t>Page 2- </a:t>
            </a:r>
            <a:r>
              <a:rPr lang="en-US" err="1">
                <a:ea typeface="+mn-lt"/>
                <a:cs typeface="+mn-lt"/>
              </a:rPr>
              <a:t>Colour</a:t>
            </a:r>
            <a:r>
              <a:rPr lang="en-US">
                <a:ea typeface="+mn-lt"/>
                <a:cs typeface="+mn-lt"/>
              </a:rPr>
              <a:t> and fabric research</a:t>
            </a:r>
            <a:endParaRPr lang="en-US"/>
          </a:p>
          <a:p>
            <a:r>
              <a:rPr lang="en-US">
                <a:ea typeface="+mn-lt"/>
                <a:cs typeface="+mn-lt"/>
              </a:rPr>
              <a:t>Page 3- Design development  </a:t>
            </a:r>
            <a:endParaRPr lang="en-US"/>
          </a:p>
          <a:p>
            <a:r>
              <a:rPr lang="en-US">
                <a:ea typeface="+mn-lt"/>
                <a:cs typeface="+mn-lt"/>
              </a:rPr>
              <a:t>Page 4- Final designs </a:t>
            </a:r>
            <a:endParaRPr lang="en-US"/>
          </a:p>
          <a:p>
            <a:r>
              <a:rPr lang="en-US">
                <a:ea typeface="+mn-lt"/>
                <a:cs typeface="+mn-lt"/>
              </a:rPr>
              <a:t>Page 5- Look book images/ Finished garment</a:t>
            </a:r>
            <a:endParaRPr lang="en-US"/>
          </a:p>
          <a:p>
            <a:r>
              <a:rPr lang="en-US">
                <a:ea typeface="+mn-lt"/>
                <a:cs typeface="+mn-lt"/>
              </a:rPr>
              <a:t>Page 6- Range plan/ technical sheet</a:t>
            </a:r>
          </a:p>
          <a:p>
            <a:endParaRPr lang="en-US"/>
          </a:p>
          <a:p>
            <a:r>
              <a:rPr lang="en-US">
                <a:ea typeface="+mn-lt"/>
                <a:cs typeface="+mn-lt"/>
              </a:rPr>
              <a:t>Project 2 </a:t>
            </a:r>
            <a:endParaRPr lang="en-US"/>
          </a:p>
          <a:p>
            <a:r>
              <a:rPr lang="en-US">
                <a:ea typeface="+mn-lt"/>
                <a:cs typeface="+mn-lt"/>
              </a:rPr>
              <a:t>Page 7- Research </a:t>
            </a:r>
            <a:endParaRPr lang="en-US"/>
          </a:p>
          <a:p>
            <a:r>
              <a:rPr lang="en-US">
                <a:ea typeface="+mn-lt"/>
                <a:cs typeface="+mn-lt"/>
              </a:rPr>
              <a:t>Page 8- </a:t>
            </a:r>
            <a:r>
              <a:rPr lang="en-US" err="1">
                <a:ea typeface="+mn-lt"/>
                <a:cs typeface="+mn-lt"/>
              </a:rPr>
              <a:t>Colour</a:t>
            </a:r>
            <a:r>
              <a:rPr lang="en-US">
                <a:ea typeface="+mn-lt"/>
                <a:cs typeface="+mn-lt"/>
              </a:rPr>
              <a:t> and fabric </a:t>
            </a:r>
            <a:endParaRPr lang="en-US"/>
          </a:p>
          <a:p>
            <a:r>
              <a:rPr lang="en-US">
                <a:ea typeface="+mn-lt"/>
                <a:cs typeface="+mn-lt"/>
              </a:rPr>
              <a:t>Page 9- Design development </a:t>
            </a:r>
            <a:endParaRPr lang="en-US"/>
          </a:p>
          <a:p>
            <a:r>
              <a:rPr lang="en-US">
                <a:ea typeface="+mn-lt"/>
                <a:cs typeface="+mn-lt"/>
              </a:rPr>
              <a:t>Page 10- Final designs </a:t>
            </a:r>
            <a:endParaRPr lang="en-US"/>
          </a:p>
        </p:txBody>
      </p:sp>
      <p:sp>
        <p:nvSpPr>
          <p:cNvPr id="4" name="TextBox 3">
            <a:extLst>
              <a:ext uri="{FF2B5EF4-FFF2-40B4-BE49-F238E27FC236}">
                <a16:creationId xmlns:a16="http://schemas.microsoft.com/office/drawing/2014/main" id="{4DCE0F74-9427-4661-BACC-19D3F3B9EDCA}"/>
              </a:ext>
            </a:extLst>
          </p:cNvPr>
          <p:cNvSpPr txBox="1"/>
          <p:nvPr/>
        </p:nvSpPr>
        <p:spPr>
          <a:xfrm>
            <a:off x="4609760" y="970062"/>
            <a:ext cx="4699340" cy="3139321"/>
          </a:xfrm>
          <a:prstGeom prst="rect">
            <a:avLst/>
          </a:prstGeom>
          <a:noFill/>
        </p:spPr>
        <p:txBody>
          <a:bodyPr wrap="square" rtlCol="0">
            <a:spAutoFit/>
          </a:bodyPr>
          <a:lstStyle/>
          <a:p>
            <a:r>
              <a:rPr lang="en-US" b="1"/>
              <a:t>Portfolio edit: </a:t>
            </a:r>
          </a:p>
          <a:p>
            <a:endParaRPr lang="en-US"/>
          </a:p>
          <a:p>
            <a:r>
              <a:rPr lang="en-US"/>
              <a:t>3-page project</a:t>
            </a:r>
          </a:p>
          <a:p>
            <a:r>
              <a:rPr lang="en-US"/>
              <a:t>(consider a self initiated project that speaks for you as a designer or responding directly to a key trend, market level or brand aesthetic)…..</a:t>
            </a:r>
          </a:p>
          <a:p>
            <a:endParaRPr lang="en-US"/>
          </a:p>
          <a:p>
            <a:endParaRPr lang="en-US"/>
          </a:p>
          <a:p>
            <a:r>
              <a:rPr lang="en-US"/>
              <a:t>Page 1: Research/ </a:t>
            </a:r>
            <a:r>
              <a:rPr lang="en-US" err="1"/>
              <a:t>colour</a:t>
            </a:r>
            <a:r>
              <a:rPr lang="en-US"/>
              <a:t>/ fabric</a:t>
            </a:r>
          </a:p>
          <a:p>
            <a:r>
              <a:rPr lang="en-US"/>
              <a:t>Page 2: Design Development</a:t>
            </a:r>
          </a:p>
          <a:p>
            <a:r>
              <a:rPr lang="en-US"/>
              <a:t>Page 3: Final Designs/ Look book images</a:t>
            </a:r>
          </a:p>
        </p:txBody>
      </p:sp>
      <p:pic>
        <p:nvPicPr>
          <p:cNvPr id="5" name="Picture 14">
            <a:extLst>
              <a:ext uri="{FF2B5EF4-FFF2-40B4-BE49-F238E27FC236}">
                <a16:creationId xmlns:a16="http://schemas.microsoft.com/office/drawing/2014/main" id="{B2A17AD1-E1CB-45C9-BED4-E7C0DBE10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3240" y="2539722"/>
            <a:ext cx="2225040" cy="29864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A709DE-47C8-4452-9A82-F5921D3585AB}"/>
              </a:ext>
            </a:extLst>
          </p:cNvPr>
          <p:cNvSpPr txBox="1"/>
          <p:nvPr/>
        </p:nvSpPr>
        <p:spPr>
          <a:xfrm>
            <a:off x="3324224" y="4571048"/>
            <a:ext cx="6096000" cy="923330"/>
          </a:xfrm>
          <a:prstGeom prst="rect">
            <a:avLst/>
          </a:prstGeom>
          <a:noFill/>
        </p:spPr>
        <p:txBody>
          <a:bodyPr wrap="square">
            <a:spAutoFit/>
          </a:bodyPr>
          <a:lstStyle/>
          <a:p>
            <a:pPr lvl="0">
              <a:buClrTx/>
              <a:buFont typeface="Arial" panose="020B0604020202020204" pitchFamily="34" charset="0"/>
              <a:buChar char="•"/>
            </a:pPr>
            <a:r>
              <a:rPr lang="en-GB" b="1" u="sng">
                <a:effectLst/>
                <a:latin typeface="Arial" panose="020B0604020202020204" pitchFamily="34" charset="0"/>
                <a:ea typeface="Times New Roman" panose="02020603050405020304" pitchFamily="18" charset="0"/>
              </a:rPr>
              <a:t>Over </a:t>
            </a:r>
            <a:r>
              <a:rPr lang="en-GB" b="1" u="sng">
                <a:latin typeface="Arial" panose="020B0604020202020204" pitchFamily="34" charset="0"/>
                <a:ea typeface="Times New Roman" panose="02020603050405020304" pitchFamily="18" charset="0"/>
              </a:rPr>
              <a:t>Christmas start to create 3-4 page edits from course work &amp; projects.</a:t>
            </a:r>
          </a:p>
          <a:p>
            <a:pPr lvl="0">
              <a:buClrTx/>
              <a:buFont typeface="Arial" panose="020B0604020202020204" pitchFamily="34" charset="0"/>
              <a:buChar char="•"/>
            </a:pPr>
            <a:r>
              <a:rPr lang="en-GB" b="1" u="sng">
                <a:effectLst/>
                <a:latin typeface="Arial" panose="020B0604020202020204" pitchFamily="34" charset="0"/>
                <a:ea typeface="Times New Roman" panose="02020603050405020304" pitchFamily="18" charset="0"/>
              </a:rPr>
              <a:t>Sh</a:t>
            </a:r>
            <a:r>
              <a:rPr lang="en-GB" b="1" u="sng">
                <a:latin typeface="Arial" panose="020B0604020202020204" pitchFamily="34" charset="0"/>
                <a:ea typeface="Times New Roman" panose="02020603050405020304" pitchFamily="18" charset="0"/>
              </a:rPr>
              <a:t>ow your creative process and a clear narrative</a:t>
            </a:r>
            <a:endParaRPr lang="en-GB" b="1" u="sng">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8E6B8CFA-F7E2-45DA-9512-76E64B0944B3}"/>
              </a:ext>
            </a:extLst>
          </p:cNvPr>
          <p:cNvSpPr txBox="1"/>
          <p:nvPr/>
        </p:nvSpPr>
        <p:spPr>
          <a:xfrm>
            <a:off x="123696" y="0"/>
            <a:ext cx="11694583" cy="523220"/>
          </a:xfrm>
          <a:prstGeom prst="rect">
            <a:avLst/>
          </a:prstGeom>
          <a:noFill/>
        </p:spPr>
        <p:txBody>
          <a:bodyPr wrap="square">
            <a:spAutoFit/>
          </a:bodyPr>
          <a:lstStyle/>
          <a:p>
            <a:r>
              <a:rPr lang="en-US" sz="2800">
                <a:latin typeface="Bookman Old Style" panose="02050604050505020204" pitchFamily="18" charset="0"/>
              </a:rPr>
              <a:t>Preparing for your DPS journey : Portfolio’s Structures &amp; Content</a:t>
            </a:r>
            <a:endParaRPr lang="en-GB" sz="2800">
              <a:latin typeface="Bookman Old Style" panose="02050604050505020204" pitchFamily="18" charset="0"/>
            </a:endParaRPr>
          </a:p>
        </p:txBody>
      </p:sp>
      <p:cxnSp>
        <p:nvCxnSpPr>
          <p:cNvPr id="9" name="Straight Connector 8">
            <a:extLst>
              <a:ext uri="{FF2B5EF4-FFF2-40B4-BE49-F238E27FC236}">
                <a16:creationId xmlns:a16="http://schemas.microsoft.com/office/drawing/2014/main" id="{07DDF625-CBAE-4061-BB0C-92693D5FEBBD}"/>
              </a:ext>
            </a:extLst>
          </p:cNvPr>
          <p:cNvCxnSpPr>
            <a:cxnSpLocks/>
          </p:cNvCxnSpPr>
          <p:nvPr/>
        </p:nvCxnSpPr>
        <p:spPr>
          <a:xfrm>
            <a:off x="122019" y="599440"/>
            <a:ext cx="11505299"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5B08389-FFF3-4768-8DB7-4219CB1A2EFE}"/>
              </a:ext>
            </a:extLst>
          </p:cNvPr>
          <p:cNvSpPr txBox="1"/>
          <p:nvPr/>
        </p:nvSpPr>
        <p:spPr>
          <a:xfrm>
            <a:off x="7823200" y="970062"/>
            <a:ext cx="3659739" cy="369332"/>
          </a:xfrm>
          <a:prstGeom prst="rect">
            <a:avLst/>
          </a:prstGeom>
          <a:noFill/>
        </p:spPr>
        <p:txBody>
          <a:bodyPr wrap="square" rtlCol="0">
            <a:spAutoFit/>
          </a:bodyPr>
          <a:lstStyle/>
          <a:p>
            <a:r>
              <a:rPr lang="en-GB"/>
              <a:t>Example structure-Design pathway’s</a:t>
            </a:r>
          </a:p>
        </p:txBody>
      </p:sp>
    </p:spTree>
    <p:extLst>
      <p:ext uri="{BB962C8B-B14F-4D97-AF65-F5344CB8AC3E}">
        <p14:creationId xmlns:p14="http://schemas.microsoft.com/office/powerpoint/2010/main" val="844849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CF9E301-1D98-4336-85E3-14D0941EAA7C}"/>
              </a:ext>
            </a:extLst>
          </p:cNvPr>
          <p:cNvSpPr txBox="1"/>
          <p:nvPr/>
        </p:nvSpPr>
        <p:spPr>
          <a:xfrm>
            <a:off x="455193" y="1010217"/>
            <a:ext cx="10264242" cy="4893647"/>
          </a:xfrm>
          <a:prstGeom prst="rect">
            <a:avLst/>
          </a:prstGeom>
          <a:noFill/>
        </p:spPr>
        <p:txBody>
          <a:bodyPr wrap="square">
            <a:spAutoFit/>
          </a:bodyPr>
          <a:lstStyle/>
          <a:p>
            <a:pPr marL="342900" indent="-342900">
              <a:buClrTx/>
              <a:buFont typeface="Wingdings" panose="05000000000000000000" pitchFamily="2" charset="2"/>
              <a:buChar char="q"/>
            </a:pPr>
            <a:r>
              <a:rPr lang="en-GB" sz="2400">
                <a:solidFill>
                  <a:schemeClr val="tx1">
                    <a:lumMod val="65000"/>
                    <a:lumOff val="35000"/>
                  </a:schemeClr>
                </a:solidFill>
              </a:rPr>
              <a:t>For Fashion Communication, Journalism and History and Theory pathways:</a:t>
            </a:r>
          </a:p>
          <a:p>
            <a:pPr marL="342900" indent="-342900">
              <a:buClrTx/>
              <a:buFont typeface="Wingdings" panose="05000000000000000000" pitchFamily="2" charset="2"/>
              <a:buChar char="q"/>
            </a:pPr>
            <a:endParaRPr lang="en-GB" sz="2400">
              <a:solidFill>
                <a:schemeClr val="tx1">
                  <a:lumMod val="65000"/>
                  <a:lumOff val="35000"/>
                </a:schemeClr>
              </a:solidFill>
            </a:endParaRPr>
          </a:p>
          <a:p>
            <a:pPr marL="342900" indent="-342900">
              <a:buClrTx/>
              <a:buFont typeface="Wingdings" panose="05000000000000000000" pitchFamily="2" charset="2"/>
              <a:buChar char="q"/>
            </a:pPr>
            <a:r>
              <a:rPr lang="en-GB" sz="2400">
                <a:solidFill>
                  <a:schemeClr val="tx1">
                    <a:lumMod val="65000"/>
                    <a:lumOff val="35000"/>
                  </a:schemeClr>
                </a:solidFill>
              </a:rPr>
              <a:t>Create examples of your written work and research.</a:t>
            </a:r>
          </a:p>
          <a:p>
            <a:pPr marL="342900" indent="-342900">
              <a:buClrTx/>
              <a:buFont typeface="Wingdings" panose="05000000000000000000" pitchFamily="2" charset="2"/>
              <a:buChar char="q"/>
            </a:pPr>
            <a:endParaRPr lang="en-GB" sz="2400">
              <a:solidFill>
                <a:schemeClr val="tx1">
                  <a:lumMod val="65000"/>
                  <a:lumOff val="35000"/>
                </a:schemeClr>
              </a:solidFill>
            </a:endParaRPr>
          </a:p>
          <a:p>
            <a:pPr marL="342900" indent="-342900">
              <a:buClrTx/>
              <a:buFont typeface="Wingdings" panose="05000000000000000000" pitchFamily="2" charset="2"/>
              <a:buChar char="q"/>
            </a:pPr>
            <a:r>
              <a:rPr lang="en-GB" sz="2400">
                <a:solidFill>
                  <a:schemeClr val="tx1">
                    <a:lumMod val="65000"/>
                    <a:lumOff val="35000"/>
                  </a:schemeClr>
                </a:solidFill>
              </a:rPr>
              <a:t>Show examples of your </a:t>
            </a:r>
            <a:r>
              <a:rPr lang="en-GB" sz="2400">
                <a:solidFill>
                  <a:schemeClr val="tx1">
                    <a:lumMod val="65000"/>
                    <a:lumOff val="35000"/>
                  </a:schemeClr>
                </a:solidFill>
                <a:effectLst/>
                <a:latin typeface="Calibri" panose="020F0502020204030204" pitchFamily="34" charset="0"/>
                <a:ea typeface="Times New Roman" panose="02020603050405020304" pitchFamily="18" charset="0"/>
              </a:rPr>
              <a:t>strongest pieces of writing and a range of work -Think interviews, Q&amp;As, features, shorter pieces.</a:t>
            </a:r>
          </a:p>
          <a:p>
            <a:pPr marL="342900" indent="-342900">
              <a:buClrTx/>
              <a:buFont typeface="Wingdings" panose="05000000000000000000" pitchFamily="2" charset="2"/>
              <a:buChar char="q"/>
            </a:pPr>
            <a:endParaRPr lang="en-GB" sz="2400">
              <a:solidFill>
                <a:schemeClr val="tx1">
                  <a:lumMod val="65000"/>
                  <a:lumOff val="35000"/>
                </a:schemeClr>
              </a:solidFill>
              <a:effectLst/>
              <a:latin typeface="Calibri" panose="020F0502020204030204" pitchFamily="34" charset="0"/>
              <a:ea typeface="Times New Roman" panose="02020603050405020304" pitchFamily="18" charset="0"/>
            </a:endParaRPr>
          </a:p>
          <a:p>
            <a:pPr marL="342900" indent="-342900">
              <a:buClrTx/>
              <a:buFont typeface="Wingdings" panose="05000000000000000000" pitchFamily="2" charset="2"/>
              <a:buChar char="q"/>
            </a:pPr>
            <a:r>
              <a:rPr lang="en-GB" sz="2400">
                <a:solidFill>
                  <a:schemeClr val="tx1">
                    <a:lumMod val="65000"/>
                    <a:lumOff val="35000"/>
                  </a:schemeClr>
                </a:solidFill>
                <a:latin typeface="Calibri" panose="020F0502020204030204" pitchFamily="34" charset="0"/>
                <a:ea typeface="Times New Roman" panose="02020603050405020304" pitchFamily="18" charset="0"/>
              </a:rPr>
              <a:t>Including v</a:t>
            </a:r>
            <a:r>
              <a:rPr lang="en-GB" sz="2400">
                <a:solidFill>
                  <a:schemeClr val="tx1">
                    <a:lumMod val="65000"/>
                    <a:lumOff val="35000"/>
                  </a:schemeClr>
                </a:solidFill>
                <a:effectLst/>
                <a:latin typeface="Calibri" panose="020F0502020204030204" pitchFamily="34" charset="0"/>
                <a:ea typeface="Times New Roman" panose="02020603050405020304" pitchFamily="18" charset="0"/>
              </a:rPr>
              <a:t>isuals can make a strong impact think- editorial layouts, </a:t>
            </a:r>
          </a:p>
          <a:p>
            <a:pPr>
              <a:buClrTx/>
            </a:pPr>
            <a:r>
              <a:rPr lang="en-GB" sz="2400">
                <a:solidFill>
                  <a:schemeClr val="tx1">
                    <a:lumMod val="65000"/>
                    <a:lumOff val="35000"/>
                  </a:schemeClr>
                </a:solidFill>
                <a:latin typeface="Calibri" panose="020F0502020204030204" pitchFamily="34" charset="0"/>
                <a:ea typeface="Times New Roman" panose="02020603050405020304" pitchFamily="18" charset="0"/>
              </a:rPr>
              <a:t> </a:t>
            </a:r>
            <a:r>
              <a:rPr lang="en-GB" sz="2400">
                <a:solidFill>
                  <a:schemeClr val="tx1">
                    <a:lumMod val="65000"/>
                    <a:lumOff val="35000"/>
                  </a:schemeClr>
                </a:solidFill>
                <a:effectLst/>
                <a:latin typeface="Calibri" panose="020F0502020204030204" pitchFamily="34" charset="0"/>
                <a:ea typeface="Times New Roman" panose="02020603050405020304" pitchFamily="18" charset="0"/>
              </a:rPr>
              <a:t>mood boards etc.</a:t>
            </a:r>
          </a:p>
          <a:p>
            <a:pPr marL="342900" indent="-342900">
              <a:buClrTx/>
              <a:buFont typeface="Wingdings" panose="05000000000000000000" pitchFamily="2" charset="2"/>
              <a:buChar char="q"/>
            </a:pPr>
            <a:endParaRPr lang="en-GB" sz="2400">
              <a:solidFill>
                <a:schemeClr val="tx1">
                  <a:lumMod val="65000"/>
                  <a:lumOff val="35000"/>
                </a:schemeClr>
              </a:solidFill>
              <a:effectLst/>
              <a:latin typeface="Calibri" panose="020F0502020204030204" pitchFamily="34" charset="0"/>
              <a:ea typeface="Times New Roman" panose="02020603050405020304" pitchFamily="18" charset="0"/>
            </a:endParaRPr>
          </a:p>
          <a:p>
            <a:pPr marL="342900" indent="-342900">
              <a:buClrTx/>
              <a:buFont typeface="Wingdings" panose="05000000000000000000" pitchFamily="2" charset="2"/>
              <a:buChar char="q"/>
            </a:pPr>
            <a:r>
              <a:rPr lang="en-GB" sz="2400">
                <a:solidFill>
                  <a:schemeClr val="tx1">
                    <a:lumMod val="65000"/>
                    <a:lumOff val="35000"/>
                  </a:schemeClr>
                </a:solidFill>
                <a:latin typeface="Calibri" panose="020F0502020204030204" pitchFamily="34" charset="0"/>
              </a:rPr>
              <a:t>Fashion shoots, styling projects, film and video examples.</a:t>
            </a:r>
          </a:p>
          <a:p>
            <a:pPr marL="342900" indent="-342900">
              <a:buClrTx/>
              <a:buFont typeface="Wingdings" panose="05000000000000000000" pitchFamily="2" charset="2"/>
              <a:buChar char="q"/>
            </a:pPr>
            <a:endParaRPr lang="en-GB" sz="2400">
              <a:solidFill>
                <a:schemeClr val="tx1">
                  <a:lumMod val="65000"/>
                  <a:lumOff val="35000"/>
                </a:schemeClr>
              </a:solidFill>
              <a:latin typeface="Calibri" panose="020F0502020204030204" pitchFamily="34" charset="0"/>
            </a:endParaRPr>
          </a:p>
          <a:p>
            <a:pPr marL="342900" indent="-342900">
              <a:buClrTx/>
              <a:buFont typeface="Wingdings" panose="05000000000000000000" pitchFamily="2" charset="2"/>
              <a:buChar char="q"/>
            </a:pPr>
            <a:r>
              <a:rPr lang="en-GB" sz="2400">
                <a:solidFill>
                  <a:schemeClr val="tx1">
                    <a:lumMod val="65000"/>
                    <a:lumOff val="35000"/>
                  </a:schemeClr>
                </a:solidFill>
                <a:latin typeface="Calibri" panose="020F0502020204030204" pitchFamily="34" charset="0"/>
              </a:rPr>
              <a:t>However a CV &amp; cover letter may be all that is required.</a:t>
            </a:r>
            <a:endParaRPr lang="en-GB" sz="2400">
              <a:solidFill>
                <a:schemeClr val="tx1">
                  <a:lumMod val="65000"/>
                  <a:lumOff val="35000"/>
                </a:schemeClr>
              </a:solidFill>
            </a:endParaRPr>
          </a:p>
        </p:txBody>
      </p:sp>
      <p:sp>
        <p:nvSpPr>
          <p:cNvPr id="5" name="TextBox 4">
            <a:extLst>
              <a:ext uri="{FF2B5EF4-FFF2-40B4-BE49-F238E27FC236}">
                <a16:creationId xmlns:a16="http://schemas.microsoft.com/office/drawing/2014/main" id="{9D1906C7-558B-4404-9F0E-B18C5057CF4C}"/>
              </a:ext>
            </a:extLst>
          </p:cNvPr>
          <p:cNvSpPr txBox="1"/>
          <p:nvPr/>
        </p:nvSpPr>
        <p:spPr>
          <a:xfrm>
            <a:off x="181449" y="11843"/>
            <a:ext cx="9796080" cy="584775"/>
          </a:xfrm>
          <a:prstGeom prst="rect">
            <a:avLst/>
          </a:prstGeom>
          <a:noFill/>
        </p:spPr>
        <p:txBody>
          <a:bodyPr wrap="square">
            <a:spAutoFit/>
          </a:bodyPr>
          <a:lstStyle/>
          <a:p>
            <a:r>
              <a:rPr lang="en-US" sz="3200">
                <a:latin typeface="Bookman Old Style" panose="02050604050505020204" pitchFamily="18" charset="0"/>
              </a:rPr>
              <a:t>Preparing for your DPS: Portfolio’s</a:t>
            </a:r>
            <a:endParaRPr lang="en-GB" sz="3200">
              <a:latin typeface="Bookman Old Style" panose="02050604050505020204" pitchFamily="18" charset="0"/>
            </a:endParaRPr>
          </a:p>
        </p:txBody>
      </p:sp>
      <p:pic>
        <p:nvPicPr>
          <p:cNvPr id="6" name="Picture 5" descr="A red dress on a mannequin&#10;&#10;Description automatically generated with medium confidence">
            <a:extLst>
              <a:ext uri="{FF2B5EF4-FFF2-40B4-BE49-F238E27FC236}">
                <a16:creationId xmlns:a16="http://schemas.microsoft.com/office/drawing/2014/main" id="{77C6706D-517D-485A-8C39-684A835526E9}"/>
              </a:ext>
            </a:extLst>
          </p:cNvPr>
          <p:cNvPicPr>
            <a:picLocks noChangeAspect="1"/>
          </p:cNvPicPr>
          <p:nvPr/>
        </p:nvPicPr>
        <p:blipFill>
          <a:blip r:embed="rId2"/>
          <a:stretch>
            <a:fillRect/>
          </a:stretch>
        </p:blipFill>
        <p:spPr>
          <a:xfrm>
            <a:off x="9621520" y="3076786"/>
            <a:ext cx="2195830" cy="2927773"/>
          </a:xfrm>
          <a:prstGeom prst="rect">
            <a:avLst/>
          </a:prstGeom>
        </p:spPr>
      </p:pic>
      <p:sp>
        <p:nvSpPr>
          <p:cNvPr id="8" name="TextBox 7">
            <a:extLst>
              <a:ext uri="{FF2B5EF4-FFF2-40B4-BE49-F238E27FC236}">
                <a16:creationId xmlns:a16="http://schemas.microsoft.com/office/drawing/2014/main" id="{7F4FD9B4-68AE-4776-84E6-BE6EEDBF30F2}"/>
              </a:ext>
            </a:extLst>
          </p:cNvPr>
          <p:cNvSpPr txBox="1"/>
          <p:nvPr/>
        </p:nvSpPr>
        <p:spPr>
          <a:xfrm>
            <a:off x="9731141" y="5736657"/>
            <a:ext cx="1944303" cy="307777"/>
          </a:xfrm>
          <a:prstGeom prst="rect">
            <a:avLst/>
          </a:prstGeom>
          <a:noFill/>
        </p:spPr>
        <p:txBody>
          <a:bodyPr wrap="square" rtlCol="0">
            <a:spAutoFit/>
          </a:bodyPr>
          <a:lstStyle/>
          <a:p>
            <a:r>
              <a:rPr lang="en-GB" sz="1400">
                <a:solidFill>
                  <a:schemeClr val="bg1"/>
                </a:solidFill>
              </a:rPr>
              <a:t>Balenciaga @ V&amp;A</a:t>
            </a:r>
          </a:p>
        </p:txBody>
      </p:sp>
      <p:cxnSp>
        <p:nvCxnSpPr>
          <p:cNvPr id="9" name="Straight Connector 8">
            <a:extLst>
              <a:ext uri="{FF2B5EF4-FFF2-40B4-BE49-F238E27FC236}">
                <a16:creationId xmlns:a16="http://schemas.microsoft.com/office/drawing/2014/main" id="{8D59889B-4D10-4A3B-B308-EA065BE7CFE5}"/>
              </a:ext>
            </a:extLst>
          </p:cNvPr>
          <p:cNvCxnSpPr>
            <a:cxnSpLocks/>
          </p:cNvCxnSpPr>
          <p:nvPr/>
        </p:nvCxnSpPr>
        <p:spPr>
          <a:xfrm>
            <a:off x="122019" y="599440"/>
            <a:ext cx="1150529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349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1000"/>
                                        <p:tgtEl>
                                          <p:spTgt spid="4">
                                            <p:txEl>
                                              <p:pRg st="7" end="7"/>
                                            </p:txEl>
                                          </p:spTgt>
                                        </p:tgtEl>
                                      </p:cBhvr>
                                    </p:animEffect>
                                    <p:anim calcmode="lin" valueType="num">
                                      <p:cBhvr>
                                        <p:cTn id="1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fade">
                                      <p:cBhvr>
                                        <p:cTn id="17" dur="1000"/>
                                        <p:tgtEl>
                                          <p:spTgt spid="4">
                                            <p:txEl>
                                              <p:pRg st="9" end="9"/>
                                            </p:txEl>
                                          </p:spTgt>
                                        </p:tgtEl>
                                      </p:cBhvr>
                                    </p:animEffect>
                                    <p:anim calcmode="lin" valueType="num">
                                      <p:cBhvr>
                                        <p:cTn id="1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9" end="9"/>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fade">
                                      <p:cBhvr>
                                        <p:cTn id="22" dur="1000"/>
                                        <p:tgtEl>
                                          <p:spTgt spid="4">
                                            <p:txEl>
                                              <p:pRg st="11" end="11"/>
                                            </p:txEl>
                                          </p:spTgt>
                                        </p:tgtEl>
                                      </p:cBhvr>
                                    </p:animEffect>
                                    <p:anim calcmode="lin" valueType="num">
                                      <p:cBhvr>
                                        <p:cTn id="2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668D98-9917-49D7-B2DB-2A5A15FAA856}"/>
              </a:ext>
            </a:extLst>
          </p:cNvPr>
          <p:cNvSpPr txBox="1">
            <a:spLocks/>
          </p:cNvSpPr>
          <p:nvPr/>
        </p:nvSpPr>
        <p:spPr>
          <a:xfrm>
            <a:off x="-1819" y="1386754"/>
            <a:ext cx="6597678" cy="2172307"/>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457200" indent="-457200">
              <a:buFont typeface="Wingdings" panose="05000000000000000000" pitchFamily="2" charset="2"/>
              <a:buChar char="§"/>
            </a:pPr>
            <a:r>
              <a:rPr lang="en-US" sz="2700">
                <a:solidFill>
                  <a:schemeClr val="tx1"/>
                </a:solidFill>
                <a:latin typeface="Calibri Light" panose="020F0302020204030204" pitchFamily="34" charset="0"/>
                <a:ea typeface="+mj-lt"/>
                <a:cs typeface="Calibri Light" panose="020F0302020204030204" pitchFamily="34" charset="0"/>
              </a:rPr>
              <a:t>Over the Christmas break start to look at examples of student, graduate and professional portfolios.</a:t>
            </a:r>
          </a:p>
          <a:p>
            <a:endParaRPr lang="en-US" sz="2700">
              <a:solidFill>
                <a:schemeClr val="tx1"/>
              </a:solidFill>
              <a:latin typeface="Calibri Light" panose="020F0302020204030204" pitchFamily="34" charset="0"/>
              <a:ea typeface="+mj-lt"/>
              <a:cs typeface="Calibri Light" panose="020F0302020204030204" pitchFamily="34" charset="0"/>
            </a:endParaRPr>
          </a:p>
          <a:p>
            <a:pPr marL="457200" indent="-457200">
              <a:buFont typeface="Wingdings" panose="05000000000000000000" pitchFamily="2" charset="2"/>
              <a:buChar char="§"/>
            </a:pPr>
            <a:r>
              <a:rPr lang="en-US" sz="2700">
                <a:solidFill>
                  <a:schemeClr val="tx1"/>
                </a:solidFill>
                <a:latin typeface="Calibri Light" panose="020F0302020204030204" pitchFamily="34" charset="0"/>
                <a:ea typeface="+mj-lt"/>
                <a:cs typeface="Calibri Light" panose="020F0302020204030204" pitchFamily="34" charset="0"/>
              </a:rPr>
              <a:t>Get a sense on the common structure and content, format used and how to communicate your creativity in a profession way.</a:t>
            </a:r>
            <a:endParaRPr lang="en-US" sz="2000">
              <a:solidFill>
                <a:schemeClr val="tx1"/>
              </a:solidFill>
              <a:latin typeface="Calibri Light" panose="020F0302020204030204" pitchFamily="34" charset="0"/>
              <a:cs typeface="Calibri Light" panose="020F0302020204030204" pitchFamily="34" charset="0"/>
            </a:endParaRPr>
          </a:p>
        </p:txBody>
      </p:sp>
      <p:pic>
        <p:nvPicPr>
          <p:cNvPr id="9" name="Picture 2" descr="Behance Logo PNG Transparent &amp; SVG Vector - Freebie Supply">
            <a:extLst>
              <a:ext uri="{FF2B5EF4-FFF2-40B4-BE49-F238E27FC236}">
                <a16:creationId xmlns:a16="http://schemas.microsoft.com/office/drawing/2014/main" id="{E4BFBB28-6989-46D0-95C1-72A15A510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4227" y="1649496"/>
            <a:ext cx="2483804" cy="9686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RTS THREAD (@ARTSTHREAD) | Twitter">
            <a:extLst>
              <a:ext uri="{FF2B5EF4-FFF2-40B4-BE49-F238E27FC236}">
                <a16:creationId xmlns:a16="http://schemas.microsoft.com/office/drawing/2014/main" id="{E0985269-2DA2-4949-86CB-4248E8706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5008" y="2997200"/>
            <a:ext cx="1564669" cy="1564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rbonmade® | LinkedIn">
            <a:extLst>
              <a:ext uri="{FF2B5EF4-FFF2-40B4-BE49-F238E27FC236}">
                <a16:creationId xmlns:a16="http://schemas.microsoft.com/office/drawing/2014/main" id="{1158AD78-2560-40DE-8802-86C558643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6807" y="3526101"/>
            <a:ext cx="1382449" cy="13824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Press and Media Updates | Format">
            <a:extLst>
              <a:ext uri="{FF2B5EF4-FFF2-40B4-BE49-F238E27FC236}">
                <a16:creationId xmlns:a16="http://schemas.microsoft.com/office/drawing/2014/main" id="{2CF03190-BDC6-4AC6-8255-3B93A1C61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3414" y="5486044"/>
            <a:ext cx="2018165" cy="9686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 Granary | SHOWstudio">
            <a:extLst>
              <a:ext uri="{FF2B5EF4-FFF2-40B4-BE49-F238E27FC236}">
                <a16:creationId xmlns:a16="http://schemas.microsoft.com/office/drawing/2014/main" id="{C62C022C-4454-49BA-A203-8271A6C1EC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0122" y="4832405"/>
            <a:ext cx="1864088" cy="18640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stagram Logo and symbol, meaning, history, PNG, brand">
            <a:extLst>
              <a:ext uri="{FF2B5EF4-FFF2-40B4-BE49-F238E27FC236}">
                <a16:creationId xmlns:a16="http://schemas.microsoft.com/office/drawing/2014/main" id="{E49E315A-A3BC-4C51-8F6B-58F82A405BB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666" r="19459"/>
          <a:stretch/>
        </p:blipFill>
        <p:spPr bwMode="auto">
          <a:xfrm>
            <a:off x="6998259" y="2615422"/>
            <a:ext cx="1275553" cy="1193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Dots — Professional networking">
            <a:extLst>
              <a:ext uri="{FF2B5EF4-FFF2-40B4-BE49-F238E27FC236}">
                <a16:creationId xmlns:a16="http://schemas.microsoft.com/office/drawing/2014/main" id="{209E0F2E-6CC0-4B69-8EF4-D9D4C2B295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8446" y="5217697"/>
            <a:ext cx="2713209" cy="14266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reativepool Logo by Creativepool for Creativepool">
            <a:extLst>
              <a:ext uri="{FF2B5EF4-FFF2-40B4-BE49-F238E27FC236}">
                <a16:creationId xmlns:a16="http://schemas.microsoft.com/office/drawing/2014/main" id="{3E5B8F69-7F40-44D1-8822-EE02364619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3659" y="4153635"/>
            <a:ext cx="2637172" cy="10548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 LIKE NETWORKING">
            <a:extLst>
              <a:ext uri="{FF2B5EF4-FFF2-40B4-BE49-F238E27FC236}">
                <a16:creationId xmlns:a16="http://schemas.microsoft.com/office/drawing/2014/main" id="{83E15C78-0461-4834-AF0A-B725A0FBDE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6670" y="4908550"/>
            <a:ext cx="1864088" cy="18640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occ Jobs &amp; Projects | The Dots">
            <a:extLst>
              <a:ext uri="{FF2B5EF4-FFF2-40B4-BE49-F238E27FC236}">
                <a16:creationId xmlns:a16="http://schemas.microsoft.com/office/drawing/2014/main" id="{62CF8E52-65CA-4033-B191-541D9A9ADB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97020" y="4015509"/>
            <a:ext cx="2298282" cy="8168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C5A3D27-247E-4753-AC33-80025F385A29}"/>
              </a:ext>
            </a:extLst>
          </p:cNvPr>
          <p:cNvSpPr txBox="1"/>
          <p:nvPr/>
        </p:nvSpPr>
        <p:spPr>
          <a:xfrm>
            <a:off x="228935" y="134645"/>
            <a:ext cx="12225515" cy="584775"/>
          </a:xfrm>
          <a:prstGeom prst="rect">
            <a:avLst/>
          </a:prstGeom>
          <a:noFill/>
        </p:spPr>
        <p:txBody>
          <a:bodyPr wrap="square">
            <a:spAutoFit/>
          </a:bodyPr>
          <a:lstStyle/>
          <a:p>
            <a:r>
              <a:rPr lang="en-US" sz="3200">
                <a:latin typeface="Bookman Old Style" panose="02050604050505020204" pitchFamily="18" charset="0"/>
              </a:rPr>
              <a:t>Preparing for your DPS journey : Portfolio platforms</a:t>
            </a:r>
            <a:endParaRPr lang="en-GB" sz="3200">
              <a:latin typeface="Bookman Old Style" panose="02050604050505020204" pitchFamily="18" charset="0"/>
            </a:endParaRPr>
          </a:p>
        </p:txBody>
      </p:sp>
      <p:sp>
        <p:nvSpPr>
          <p:cNvPr id="2" name="Footer Placeholder 1">
            <a:extLst>
              <a:ext uri="{FF2B5EF4-FFF2-40B4-BE49-F238E27FC236}">
                <a16:creationId xmlns:a16="http://schemas.microsoft.com/office/drawing/2014/main" id="{55F76782-18E6-4981-A5EA-EAA939B8C975}"/>
              </a:ext>
            </a:extLst>
          </p:cNvPr>
          <p:cNvSpPr>
            <a:spLocks noGrp="1"/>
          </p:cNvSpPr>
          <p:nvPr>
            <p:ph type="ftr" sz="quarter" idx="11"/>
          </p:nvPr>
        </p:nvSpPr>
        <p:spPr/>
        <p:txBody>
          <a:bodyPr/>
          <a:lstStyle/>
          <a:p>
            <a:r>
              <a:rPr lang="en-GB"/>
              <a:t>Preparing for your DPS journey Part II November 2023</a:t>
            </a:r>
            <a:endParaRPr lang="en-US"/>
          </a:p>
        </p:txBody>
      </p:sp>
    </p:spTree>
    <p:extLst>
      <p:ext uri="{BB962C8B-B14F-4D97-AF65-F5344CB8AC3E}">
        <p14:creationId xmlns:p14="http://schemas.microsoft.com/office/powerpoint/2010/main" val="148700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Fashion Business Manual - A Visual Guide to Fashion Business –  Fashionary">
            <a:extLst>
              <a:ext uri="{FF2B5EF4-FFF2-40B4-BE49-F238E27FC236}">
                <a16:creationId xmlns:a16="http://schemas.microsoft.com/office/drawing/2014/main" id="{8EC91736-6D4C-412B-896C-0E239B1D8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E238D71-A7C2-4B88-B189-7B6839FA44EE}"/>
              </a:ext>
            </a:extLst>
          </p:cNvPr>
          <p:cNvPicPr>
            <a:picLocks noChangeAspect="1"/>
          </p:cNvPicPr>
          <p:nvPr/>
        </p:nvPicPr>
        <p:blipFill>
          <a:blip r:embed="rId3"/>
          <a:stretch>
            <a:fillRect/>
          </a:stretch>
        </p:blipFill>
        <p:spPr>
          <a:xfrm>
            <a:off x="0" y="6158217"/>
            <a:ext cx="2381582" cy="685896"/>
          </a:xfrm>
          <a:prstGeom prst="rect">
            <a:avLst/>
          </a:prstGeom>
        </p:spPr>
      </p:pic>
      <p:sp>
        <p:nvSpPr>
          <p:cNvPr id="2" name="Footer Placeholder 1">
            <a:extLst>
              <a:ext uri="{FF2B5EF4-FFF2-40B4-BE49-F238E27FC236}">
                <a16:creationId xmlns:a16="http://schemas.microsoft.com/office/drawing/2014/main" id="{86CAF618-D509-4C12-B31D-784DCE9678D3}"/>
              </a:ext>
            </a:extLst>
          </p:cNvPr>
          <p:cNvSpPr>
            <a:spLocks noGrp="1"/>
          </p:cNvSpPr>
          <p:nvPr>
            <p:ph type="ftr" sz="quarter" idx="11"/>
          </p:nvPr>
        </p:nvSpPr>
        <p:spPr/>
        <p:txBody>
          <a:bodyPr/>
          <a:lstStyle/>
          <a:p>
            <a:r>
              <a:rPr lang="en-GB"/>
              <a:t>Preparing for your DPS journey Part II November 2023</a:t>
            </a:r>
            <a:endParaRPr lang="en-US"/>
          </a:p>
        </p:txBody>
      </p:sp>
    </p:spTree>
    <p:extLst>
      <p:ext uri="{BB962C8B-B14F-4D97-AF65-F5344CB8AC3E}">
        <p14:creationId xmlns:p14="http://schemas.microsoft.com/office/powerpoint/2010/main" val="62727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A5D3-E374-4044-A824-65BB4FD0108C}"/>
              </a:ext>
            </a:extLst>
          </p:cNvPr>
          <p:cNvSpPr>
            <a:spLocks noGrp="1"/>
          </p:cNvSpPr>
          <p:nvPr>
            <p:ph type="title"/>
          </p:nvPr>
        </p:nvSpPr>
        <p:spPr>
          <a:xfrm>
            <a:off x="645694" y="875264"/>
            <a:ext cx="10515600" cy="520399"/>
          </a:xfrm>
        </p:spPr>
        <p:txBody>
          <a:bodyPr>
            <a:normAutofit fontScale="90000"/>
          </a:bodyPr>
          <a:lstStyle/>
          <a:p>
            <a:r>
              <a:rPr lang="en-GB"/>
              <a:t>Participant consent to collect activity mind maps</a:t>
            </a:r>
          </a:p>
        </p:txBody>
      </p:sp>
      <p:sp>
        <p:nvSpPr>
          <p:cNvPr id="3" name="Content Placeholder 2">
            <a:extLst>
              <a:ext uri="{FF2B5EF4-FFF2-40B4-BE49-F238E27FC236}">
                <a16:creationId xmlns:a16="http://schemas.microsoft.com/office/drawing/2014/main" id="{E040B176-EA1D-4E9A-8599-E3B759049A73}"/>
              </a:ext>
            </a:extLst>
          </p:cNvPr>
          <p:cNvSpPr>
            <a:spLocks noGrp="1"/>
          </p:cNvSpPr>
          <p:nvPr>
            <p:ph idx="1"/>
          </p:nvPr>
        </p:nvSpPr>
        <p:spPr>
          <a:xfrm>
            <a:off x="490888" y="1395663"/>
            <a:ext cx="10862912" cy="5204811"/>
          </a:xfrm>
        </p:spPr>
        <p:txBody>
          <a:bodyPr>
            <a:normAutofit/>
          </a:bodyPr>
          <a:lstStyle/>
          <a:p>
            <a:pPr marL="0" indent="0">
              <a:buClrTx/>
              <a:buNone/>
            </a:pPr>
            <a:endParaRPr lang="en-GB" sz="2400"/>
          </a:p>
          <a:p>
            <a:pPr>
              <a:buClrTx/>
              <a:buFont typeface="Wingdings" panose="05000000000000000000" pitchFamily="2" charset="2"/>
              <a:buChar char="q"/>
            </a:pPr>
            <a:r>
              <a:rPr lang="en-GB" sz="2400">
                <a:latin typeface="Calibri Light" panose="020F0302020204030204" pitchFamily="34" charset="0"/>
                <a:cs typeface="Calibri Light" panose="020F0302020204030204" pitchFamily="34" charset="0"/>
              </a:rPr>
              <a:t>If you give consent for your mind maps to be used, please hand it in after the session. (take a pic if you want to remember what you wrote!)</a:t>
            </a:r>
          </a:p>
          <a:p>
            <a:pPr>
              <a:buClrTx/>
              <a:buFont typeface="Wingdings" panose="05000000000000000000" pitchFamily="2" charset="2"/>
              <a:buChar char="q"/>
            </a:pPr>
            <a:r>
              <a:rPr lang="en-GB" sz="2400">
                <a:latin typeface="Calibri Light" panose="020F0302020204030204" pitchFamily="34" charset="0"/>
                <a:cs typeface="Calibri Light" panose="020F0302020204030204" pitchFamily="34" charset="0"/>
              </a:rPr>
              <a:t>Please do not add your name to the mind map activities sheets.</a:t>
            </a:r>
          </a:p>
          <a:p>
            <a:pPr>
              <a:buClrTx/>
              <a:buFont typeface="Wingdings" panose="05000000000000000000" pitchFamily="2" charset="2"/>
              <a:buChar char="q"/>
            </a:pPr>
            <a:r>
              <a:rPr lang="en-GB" sz="2400">
                <a:latin typeface="Calibri Light" panose="020F0302020204030204" pitchFamily="34" charset="0"/>
                <a:cs typeface="Calibri Light" panose="020F0302020204030204" pitchFamily="34" charset="0"/>
              </a:rPr>
              <a:t>If you do not give consent please keep hold of your activity sheet.</a:t>
            </a:r>
          </a:p>
          <a:p>
            <a:pPr>
              <a:buClrTx/>
              <a:buFont typeface="Wingdings" panose="05000000000000000000" pitchFamily="2" charset="2"/>
              <a:buChar char="q"/>
            </a:pPr>
            <a:r>
              <a:rPr lang="en-GB" sz="2400">
                <a:latin typeface="Calibri Light" panose="020F0302020204030204" pitchFamily="34" charset="0"/>
                <a:cs typeface="Calibri Light" panose="020F0302020204030204" pitchFamily="34" charset="0"/>
              </a:rPr>
              <a:t>If after the session you wish to withdraw your consent and do not want your mind map included in study please email me. </a:t>
            </a:r>
          </a:p>
          <a:p>
            <a:pPr marL="0" indent="0">
              <a:buNone/>
            </a:pPr>
            <a:endParaRPr lang="en-GB"/>
          </a:p>
          <a:p>
            <a:pPr marL="0" indent="0">
              <a:buNone/>
            </a:pPr>
            <a:endParaRPr lang="en-GB"/>
          </a:p>
        </p:txBody>
      </p:sp>
    </p:spTree>
    <p:extLst>
      <p:ext uri="{BB962C8B-B14F-4D97-AF65-F5344CB8AC3E}">
        <p14:creationId xmlns:p14="http://schemas.microsoft.com/office/powerpoint/2010/main" val="169215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1D5ADB8-06E9-4804-9031-6253477C609D}"/>
              </a:ext>
            </a:extLst>
          </p:cNvPr>
          <p:cNvPicPr>
            <a:picLocks noChangeAspect="1"/>
          </p:cNvPicPr>
          <p:nvPr/>
        </p:nvPicPr>
        <p:blipFill>
          <a:blip r:embed="rId2"/>
          <a:stretch>
            <a:fillRect/>
          </a:stretch>
        </p:blipFill>
        <p:spPr>
          <a:xfrm>
            <a:off x="643467" y="1179830"/>
            <a:ext cx="10905066" cy="4498339"/>
          </a:xfrm>
          <a:prstGeom prst="rect">
            <a:avLst/>
          </a:prstGeom>
        </p:spPr>
      </p:pic>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marR="0" lvl="0" indent="0" algn="ctr" fontAlgn="auto">
              <a:spcBef>
                <a:spcPts val="0"/>
              </a:spcBef>
              <a:spcAft>
                <a:spcPts val="600"/>
              </a:spcAft>
              <a:buClrTx/>
              <a:buSzTx/>
              <a:buFontTx/>
              <a:buNone/>
              <a:tabLst/>
              <a:defRPr/>
            </a:pPr>
            <a:r>
              <a:rPr lang="en-GB" kern="1200">
                <a:solidFill>
                  <a:schemeClr val="tx1">
                    <a:tint val="75000"/>
                  </a:schemeClr>
                </a:solidFill>
                <a:latin typeface="+mn-lt"/>
                <a:ea typeface="+mn-ea"/>
                <a:cs typeface="+mn-cs"/>
              </a:rPr>
              <a:t>Preparing for your DPS journey Part II November 2023</a:t>
            </a:r>
            <a:endParaRPr kumimoji="0" lang="en-US"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Title 1">
            <a:extLst>
              <a:ext uri="{FF2B5EF4-FFF2-40B4-BE49-F238E27FC236}">
                <a16:creationId xmlns:a16="http://schemas.microsoft.com/office/drawing/2014/main" id="{C3D97FA4-F8BA-4CE9-A233-A577F6B93C46}"/>
              </a:ext>
            </a:extLst>
          </p:cNvPr>
          <p:cNvSpPr txBox="1">
            <a:spLocks/>
          </p:cNvSpPr>
          <p:nvPr/>
        </p:nvSpPr>
        <p:spPr>
          <a:xfrm>
            <a:off x="148588" y="77361"/>
            <a:ext cx="11315100" cy="65908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a:t> </a:t>
            </a:r>
            <a:r>
              <a:rPr lang="en-US" sz="3200">
                <a:solidFill>
                  <a:schemeClr val="tx1"/>
                </a:solidFill>
                <a:latin typeface="+mn-lt"/>
              </a:rPr>
              <a:t>Preparing for your DPS journey : Making the most of UAL Career toolkit</a:t>
            </a:r>
          </a:p>
        </p:txBody>
      </p:sp>
      <p:cxnSp>
        <p:nvCxnSpPr>
          <p:cNvPr id="6" name="Straight Connector 5">
            <a:extLst>
              <a:ext uri="{FF2B5EF4-FFF2-40B4-BE49-F238E27FC236}">
                <a16:creationId xmlns:a16="http://schemas.microsoft.com/office/drawing/2014/main" id="{2B14BDB4-A56A-420B-AE49-DBDF0261F993}"/>
              </a:ext>
            </a:extLst>
          </p:cNvPr>
          <p:cNvCxnSpPr>
            <a:cxnSpLocks/>
          </p:cNvCxnSpPr>
          <p:nvPr/>
        </p:nvCxnSpPr>
        <p:spPr>
          <a:xfrm>
            <a:off x="237522" y="949325"/>
            <a:ext cx="1147642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0007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7AE86A-0DC3-4EEE-A684-575757A70D70}"/>
              </a:ext>
            </a:extLst>
          </p:cNvPr>
          <p:cNvSpPr txBox="1"/>
          <p:nvPr/>
        </p:nvSpPr>
        <p:spPr>
          <a:xfrm>
            <a:off x="577517" y="1706821"/>
            <a:ext cx="10250905" cy="4832092"/>
          </a:xfrm>
          <a:prstGeom prst="rect">
            <a:avLst/>
          </a:prstGeom>
          <a:noFill/>
        </p:spPr>
        <p:txBody>
          <a:bodyPr wrap="square" rtlCol="0">
            <a:spAutoFit/>
          </a:bodyPr>
          <a:lstStyle/>
          <a:p>
            <a:pPr marL="342900" indent="-342900">
              <a:buFont typeface="Wingdings" panose="05000000000000000000" pitchFamily="2" charset="2"/>
              <a:buChar char="q"/>
            </a:pPr>
            <a:r>
              <a:rPr lang="en-GB" sz="2400">
                <a:solidFill>
                  <a:schemeClr val="tx1">
                    <a:lumMod val="65000"/>
                    <a:lumOff val="35000"/>
                  </a:schemeClr>
                </a:solidFill>
                <a:latin typeface="+mj-lt"/>
              </a:rPr>
              <a:t>You have been auto enrolled for access to the UAL Careers toolkit.</a:t>
            </a:r>
          </a:p>
          <a:p>
            <a:r>
              <a:rPr lang="en-GB" sz="2400">
                <a:solidFill>
                  <a:schemeClr val="tx1">
                    <a:lumMod val="65000"/>
                    <a:lumOff val="35000"/>
                  </a:schemeClr>
                </a:solidFill>
                <a:latin typeface="+mj-lt"/>
              </a:rPr>
              <a:t> </a:t>
            </a:r>
          </a:p>
          <a:p>
            <a:pPr marL="342900" indent="-342900">
              <a:buFont typeface="Wingdings" panose="05000000000000000000" pitchFamily="2" charset="2"/>
              <a:buChar char="q"/>
            </a:pPr>
            <a:r>
              <a:rPr lang="en-GB" sz="2400">
                <a:solidFill>
                  <a:schemeClr val="tx1">
                    <a:lumMod val="65000"/>
                    <a:lumOff val="35000"/>
                  </a:schemeClr>
                </a:solidFill>
                <a:latin typeface="+mj-lt"/>
              </a:rPr>
              <a:t>This can be found on your Moodle page under “other courses”</a:t>
            </a:r>
          </a:p>
          <a:p>
            <a:pPr marL="342900" indent="-342900">
              <a:buFont typeface="Wingdings" panose="05000000000000000000" pitchFamily="2" charset="2"/>
              <a:buChar char="q"/>
            </a:pPr>
            <a:endParaRPr lang="en-GB" sz="2400">
              <a:solidFill>
                <a:schemeClr val="tx1">
                  <a:lumMod val="65000"/>
                  <a:lumOff val="35000"/>
                </a:schemeClr>
              </a:solidFill>
              <a:latin typeface="+mj-lt"/>
            </a:endParaRPr>
          </a:p>
          <a:p>
            <a:pPr marL="342900" indent="-342900">
              <a:buFont typeface="Wingdings" panose="05000000000000000000" pitchFamily="2" charset="2"/>
              <a:buChar char="q"/>
            </a:pPr>
            <a:r>
              <a:rPr lang="en-GB" sz="2400">
                <a:solidFill>
                  <a:schemeClr val="tx1">
                    <a:lumMod val="65000"/>
                    <a:lumOff val="35000"/>
                  </a:schemeClr>
                </a:solidFill>
                <a:latin typeface="+mj-lt"/>
              </a:rPr>
              <a:t>Use this link to access</a:t>
            </a:r>
            <a:r>
              <a:rPr lang="en-GB" sz="2400">
                <a:solidFill>
                  <a:srgbClr val="0070C0"/>
                </a:solidFill>
                <a:latin typeface="+mj-lt"/>
              </a:rPr>
              <a:t> </a:t>
            </a:r>
            <a:r>
              <a:rPr lang="en-GB" sz="2400" b="1" u="sng">
                <a:solidFill>
                  <a:srgbClr val="0070C0"/>
                </a:solidFill>
                <a:effectLst/>
                <a:latin typeface="+mj-lt"/>
                <a:ea typeface="Times New Roman" panose="02020603050405020304" pitchFamily="18" charset="0"/>
                <a:hlinkClick r:id="rId2">
                  <a:extLst>
                    <a:ext uri="{A12FA001-AC4F-418D-AE19-62706E023703}">
                      <ahyp:hlinkClr xmlns:ahyp="http://schemas.microsoft.com/office/drawing/2018/hyperlinkcolor" val="tx"/>
                    </a:ext>
                  </a:extLst>
                </a:hlinkClick>
              </a:rPr>
              <a:t>https://moodle.arts.ac.uk/course/view.php?id=73517</a:t>
            </a:r>
            <a:endParaRPr lang="en-GB" sz="2400" b="1" u="sng">
              <a:solidFill>
                <a:srgbClr val="0070C0"/>
              </a:solidFill>
              <a:effectLst/>
              <a:latin typeface="+mj-lt"/>
              <a:ea typeface="Times New Roman" panose="02020603050405020304" pitchFamily="18" charset="0"/>
            </a:endParaRPr>
          </a:p>
          <a:p>
            <a:pPr marL="342900" indent="-342900">
              <a:buFont typeface="Wingdings" panose="05000000000000000000" pitchFamily="2" charset="2"/>
              <a:buChar char="q"/>
            </a:pPr>
            <a:endParaRPr lang="en-GB" sz="2400">
              <a:solidFill>
                <a:srgbClr val="0070C0"/>
              </a:solidFill>
              <a:effectLst/>
              <a:latin typeface="+mj-lt"/>
              <a:ea typeface="Calibri" panose="020F0502020204030204" pitchFamily="34" charset="0"/>
            </a:endParaRPr>
          </a:p>
          <a:p>
            <a:pPr marL="342900" indent="-342900">
              <a:buFont typeface="Wingdings" panose="05000000000000000000" pitchFamily="2" charset="2"/>
              <a:buChar char="q"/>
            </a:pPr>
            <a:r>
              <a:rPr lang="en-GB" sz="2400">
                <a:solidFill>
                  <a:schemeClr val="tx1">
                    <a:lumMod val="65000"/>
                    <a:lumOff val="35000"/>
                  </a:schemeClr>
                </a:solidFill>
                <a:effectLst/>
                <a:latin typeface="+mj-lt"/>
                <a:ea typeface="Calibri" panose="020F0502020204030204" pitchFamily="34" charset="0"/>
              </a:rPr>
              <a:t>The toolkit </a:t>
            </a:r>
            <a:r>
              <a:rPr lang="en-GB" sz="2400">
                <a:solidFill>
                  <a:schemeClr val="tx1">
                    <a:lumMod val="65000"/>
                    <a:lumOff val="35000"/>
                  </a:schemeClr>
                </a:solidFill>
                <a:latin typeface="+mj-lt"/>
                <a:ea typeface="Calibri" panose="020F0502020204030204" pitchFamily="34" charset="0"/>
              </a:rPr>
              <a:t>provides an abundance of careers support and advise and tools to help you</a:t>
            </a:r>
            <a:r>
              <a:rPr lang="en-GB" sz="2400">
                <a:solidFill>
                  <a:schemeClr val="tx1">
                    <a:lumMod val="65000"/>
                    <a:lumOff val="35000"/>
                  </a:schemeClr>
                </a:solidFill>
                <a:effectLst/>
                <a:latin typeface="+mj-lt"/>
                <a:ea typeface="Calibri" panose="020F0502020204030204" pitchFamily="34" charset="0"/>
              </a:rPr>
              <a:t> assess your professional and personal skills  and prepare you for the workplace.</a:t>
            </a:r>
          </a:p>
          <a:p>
            <a:pPr marL="285750" indent="-285750">
              <a:buFont typeface="Wingdings" panose="05000000000000000000" pitchFamily="2" charset="2"/>
              <a:buChar char="§"/>
            </a:pPr>
            <a:endParaRPr lang="en-GB" sz="2000">
              <a:solidFill>
                <a:schemeClr val="tx1">
                  <a:lumMod val="65000"/>
                  <a:lumOff val="35000"/>
                </a:schemeClr>
              </a:solidFill>
              <a:effectLst/>
              <a:latin typeface="Calibri" panose="020F0502020204030204" pitchFamily="34" charset="0"/>
              <a:ea typeface="Calibri" panose="020F0502020204030204" pitchFamily="34" charset="0"/>
            </a:endParaRPr>
          </a:p>
          <a:p>
            <a:endParaRPr lang="en-GB">
              <a:solidFill>
                <a:schemeClr val="tx1">
                  <a:lumMod val="65000"/>
                  <a:lumOff val="35000"/>
                </a:schemeClr>
              </a:solidFill>
            </a:endParaRPr>
          </a:p>
          <a:p>
            <a:endParaRPr lang="en-GB">
              <a:solidFill>
                <a:schemeClr val="tx1">
                  <a:lumMod val="65000"/>
                  <a:lumOff val="35000"/>
                </a:schemeClr>
              </a:solidFill>
            </a:endParaRPr>
          </a:p>
          <a:p>
            <a:r>
              <a:rPr lang="en-GB">
                <a:solidFill>
                  <a:schemeClr val="tx1">
                    <a:lumMod val="65000"/>
                    <a:lumOff val="35000"/>
                  </a:schemeClr>
                </a:solidFill>
              </a:rPr>
              <a:t> </a:t>
            </a:r>
          </a:p>
          <a:p>
            <a:endParaRPr lang="en-GB">
              <a:solidFill>
                <a:schemeClr val="tx1">
                  <a:lumMod val="65000"/>
                  <a:lumOff val="35000"/>
                </a:schemeClr>
              </a:solidFill>
            </a:endParaRPr>
          </a:p>
        </p:txBody>
      </p:sp>
      <p:sp>
        <p:nvSpPr>
          <p:cNvPr id="4" name="Title 1">
            <a:extLst>
              <a:ext uri="{FF2B5EF4-FFF2-40B4-BE49-F238E27FC236}">
                <a16:creationId xmlns:a16="http://schemas.microsoft.com/office/drawing/2014/main" id="{F12D7FE1-EEDE-4536-97AB-4DAAEA95412A}"/>
              </a:ext>
            </a:extLst>
          </p:cNvPr>
          <p:cNvSpPr txBox="1">
            <a:spLocks/>
          </p:cNvSpPr>
          <p:nvPr/>
        </p:nvSpPr>
        <p:spPr>
          <a:xfrm>
            <a:off x="148588" y="77361"/>
            <a:ext cx="11315100" cy="65908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a:t> </a:t>
            </a:r>
            <a:r>
              <a:rPr lang="en-US" sz="3200">
                <a:solidFill>
                  <a:schemeClr val="tx1"/>
                </a:solidFill>
                <a:latin typeface="+mn-lt"/>
              </a:rPr>
              <a:t>Preparing for your DPS journey : Making the most of UAL Career toolkit</a:t>
            </a:r>
          </a:p>
        </p:txBody>
      </p:sp>
      <p:cxnSp>
        <p:nvCxnSpPr>
          <p:cNvPr id="5" name="Straight Connector 4">
            <a:extLst>
              <a:ext uri="{FF2B5EF4-FFF2-40B4-BE49-F238E27FC236}">
                <a16:creationId xmlns:a16="http://schemas.microsoft.com/office/drawing/2014/main" id="{9F4F4C89-6A12-4764-93B9-5CFEF0671924}"/>
              </a:ext>
            </a:extLst>
          </p:cNvPr>
          <p:cNvCxnSpPr>
            <a:cxnSpLocks/>
          </p:cNvCxnSpPr>
          <p:nvPr/>
        </p:nvCxnSpPr>
        <p:spPr>
          <a:xfrm>
            <a:off x="237522" y="949325"/>
            <a:ext cx="1147642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487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7AE86A-0DC3-4EEE-A684-575757A70D70}"/>
              </a:ext>
            </a:extLst>
          </p:cNvPr>
          <p:cNvSpPr txBox="1"/>
          <p:nvPr/>
        </p:nvSpPr>
        <p:spPr>
          <a:xfrm>
            <a:off x="529391" y="1405290"/>
            <a:ext cx="10250905" cy="5201424"/>
          </a:xfrm>
          <a:prstGeom prst="rect">
            <a:avLst/>
          </a:prstGeom>
          <a:noFill/>
        </p:spPr>
        <p:txBody>
          <a:bodyPr wrap="square" rtlCol="0">
            <a:spAutoFit/>
          </a:bodyPr>
          <a:lstStyle/>
          <a:p>
            <a:endParaRPr lang="en-GB" sz="2000">
              <a:solidFill>
                <a:schemeClr val="tx1">
                  <a:lumMod val="65000"/>
                  <a:lumOff val="35000"/>
                </a:schemeClr>
              </a:solidFill>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q"/>
            </a:pPr>
            <a:r>
              <a:rPr lang="en-GB" sz="2400">
                <a:solidFill>
                  <a:schemeClr val="tx1">
                    <a:lumMod val="65000"/>
                    <a:lumOff val="35000"/>
                  </a:schemeClr>
                </a:solidFill>
                <a:latin typeface="+mj-lt"/>
                <a:ea typeface="Calibri" panose="020F0502020204030204" pitchFamily="34" charset="0"/>
              </a:rPr>
              <a:t>It includes tools to help with</a:t>
            </a:r>
            <a:r>
              <a:rPr lang="en-GB" sz="2400">
                <a:solidFill>
                  <a:schemeClr val="tx1">
                    <a:lumMod val="65000"/>
                    <a:lumOff val="35000"/>
                  </a:schemeClr>
                </a:solidFill>
                <a:effectLst/>
                <a:latin typeface="+mj-lt"/>
                <a:ea typeface="Calibri" panose="020F0502020204030204" pitchFamily="34" charset="0"/>
              </a:rPr>
              <a:t> CV’s and cover letters, interview skills, portfolios.</a:t>
            </a:r>
          </a:p>
          <a:p>
            <a:endParaRPr lang="en-GB" sz="2400">
              <a:solidFill>
                <a:schemeClr val="tx1">
                  <a:lumMod val="65000"/>
                  <a:lumOff val="35000"/>
                </a:schemeClr>
              </a:solidFill>
              <a:effectLst/>
              <a:latin typeface="+mj-lt"/>
              <a:ea typeface="Calibri" panose="020F0502020204030204" pitchFamily="34" charset="0"/>
            </a:endParaRPr>
          </a:p>
          <a:p>
            <a:pPr marL="342900" indent="-342900">
              <a:buFont typeface="Wingdings" panose="05000000000000000000" pitchFamily="2" charset="2"/>
              <a:buChar char="q"/>
            </a:pPr>
            <a:r>
              <a:rPr lang="en-GB" sz="2400">
                <a:solidFill>
                  <a:schemeClr val="tx1">
                    <a:lumMod val="65000"/>
                    <a:lumOff val="35000"/>
                  </a:schemeClr>
                </a:solidFill>
                <a:latin typeface="+mj-lt"/>
                <a:ea typeface="Calibri" panose="020F0502020204030204" pitchFamily="34" charset="0"/>
              </a:rPr>
              <a:t>E</a:t>
            </a:r>
            <a:r>
              <a:rPr lang="en-GB" sz="2400">
                <a:solidFill>
                  <a:schemeClr val="tx1">
                    <a:lumMod val="65000"/>
                    <a:lumOff val="35000"/>
                  </a:schemeClr>
                </a:solidFill>
                <a:effectLst/>
                <a:latin typeface="+mj-lt"/>
                <a:ea typeface="Calibri" panose="020F0502020204030204" pitchFamily="34" charset="0"/>
              </a:rPr>
              <a:t>vents &amp; employability workshops and the 1-2-1 mentoring support and careers advice services provided.</a:t>
            </a:r>
            <a:endParaRPr lang="en-GB" sz="2400">
              <a:solidFill>
                <a:schemeClr val="tx1">
                  <a:lumMod val="65000"/>
                  <a:lumOff val="35000"/>
                </a:schemeClr>
              </a:solidFill>
              <a:latin typeface="+mj-lt"/>
            </a:endParaRPr>
          </a:p>
          <a:p>
            <a:pPr marL="342900" indent="-342900">
              <a:buFont typeface="Wingdings" panose="05000000000000000000" pitchFamily="2" charset="2"/>
              <a:buChar char="q"/>
            </a:pPr>
            <a:endParaRPr lang="en-GB" sz="2400">
              <a:solidFill>
                <a:schemeClr val="tx1">
                  <a:lumMod val="65000"/>
                  <a:lumOff val="35000"/>
                </a:schemeClr>
              </a:solidFill>
              <a:latin typeface="+mj-lt"/>
            </a:endParaRPr>
          </a:p>
          <a:p>
            <a:pPr marL="342900" indent="-342900">
              <a:buFont typeface="Wingdings" panose="05000000000000000000" pitchFamily="2" charset="2"/>
              <a:buChar char="q"/>
            </a:pPr>
            <a:r>
              <a:rPr lang="en-GB" sz="2400">
                <a:solidFill>
                  <a:schemeClr val="tx1">
                    <a:lumMod val="65000"/>
                    <a:lumOff val="35000"/>
                  </a:schemeClr>
                </a:solidFill>
                <a:latin typeface="+mj-lt"/>
              </a:rPr>
              <a:t>Please visit this page and explore and familiarise yourself with the extra careers support that is provided by UAL.</a:t>
            </a:r>
          </a:p>
          <a:p>
            <a:pPr marL="342900" indent="-342900">
              <a:buFont typeface="Wingdings" panose="05000000000000000000" pitchFamily="2" charset="2"/>
              <a:buChar char="q"/>
            </a:pPr>
            <a:endParaRPr lang="en-GB" sz="2400">
              <a:solidFill>
                <a:schemeClr val="tx1">
                  <a:lumMod val="65000"/>
                  <a:lumOff val="35000"/>
                </a:schemeClr>
              </a:solidFill>
              <a:latin typeface="+mj-lt"/>
            </a:endParaRPr>
          </a:p>
          <a:p>
            <a:pPr marL="342900" indent="-342900">
              <a:buFont typeface="Wingdings" panose="05000000000000000000" pitchFamily="2" charset="2"/>
              <a:buChar char="q"/>
            </a:pPr>
            <a:r>
              <a:rPr lang="en-GB" sz="2400">
                <a:solidFill>
                  <a:schemeClr val="tx1">
                    <a:lumMod val="65000"/>
                    <a:lumOff val="35000"/>
                  </a:schemeClr>
                </a:solidFill>
                <a:latin typeface="+mj-lt"/>
              </a:rPr>
              <a:t>We will share information on careers support and events happening in your DPS newsletter.</a:t>
            </a:r>
          </a:p>
          <a:p>
            <a:endParaRPr lang="en-GB">
              <a:solidFill>
                <a:schemeClr val="tx1">
                  <a:lumMod val="65000"/>
                  <a:lumOff val="35000"/>
                </a:schemeClr>
              </a:solidFill>
            </a:endParaRPr>
          </a:p>
          <a:p>
            <a:endParaRPr lang="en-GB">
              <a:solidFill>
                <a:schemeClr val="tx1">
                  <a:lumMod val="65000"/>
                  <a:lumOff val="35000"/>
                </a:schemeClr>
              </a:solidFill>
            </a:endParaRPr>
          </a:p>
          <a:p>
            <a:r>
              <a:rPr lang="en-GB">
                <a:solidFill>
                  <a:schemeClr val="tx1">
                    <a:lumMod val="65000"/>
                    <a:lumOff val="35000"/>
                  </a:schemeClr>
                </a:solidFill>
              </a:rPr>
              <a:t> </a:t>
            </a:r>
          </a:p>
          <a:p>
            <a:endParaRPr lang="en-GB">
              <a:solidFill>
                <a:schemeClr val="tx1">
                  <a:lumMod val="65000"/>
                  <a:lumOff val="35000"/>
                </a:schemeClr>
              </a:solidFill>
            </a:endParaRPr>
          </a:p>
        </p:txBody>
      </p:sp>
      <p:sp>
        <p:nvSpPr>
          <p:cNvPr id="4" name="Title 1">
            <a:extLst>
              <a:ext uri="{FF2B5EF4-FFF2-40B4-BE49-F238E27FC236}">
                <a16:creationId xmlns:a16="http://schemas.microsoft.com/office/drawing/2014/main" id="{F12D7FE1-EEDE-4536-97AB-4DAAEA95412A}"/>
              </a:ext>
            </a:extLst>
          </p:cNvPr>
          <p:cNvSpPr txBox="1">
            <a:spLocks/>
          </p:cNvSpPr>
          <p:nvPr/>
        </p:nvSpPr>
        <p:spPr>
          <a:xfrm>
            <a:off x="148588" y="77361"/>
            <a:ext cx="11315100" cy="65908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a:t> </a:t>
            </a:r>
            <a:r>
              <a:rPr lang="en-US" sz="3200">
                <a:solidFill>
                  <a:schemeClr val="tx1"/>
                </a:solidFill>
                <a:latin typeface="+mn-lt"/>
              </a:rPr>
              <a:t>Preparing for your DPS journey : Making the most of UAL Career toolkit</a:t>
            </a:r>
          </a:p>
        </p:txBody>
      </p:sp>
      <p:cxnSp>
        <p:nvCxnSpPr>
          <p:cNvPr id="5" name="Straight Connector 4">
            <a:extLst>
              <a:ext uri="{FF2B5EF4-FFF2-40B4-BE49-F238E27FC236}">
                <a16:creationId xmlns:a16="http://schemas.microsoft.com/office/drawing/2014/main" id="{9F4F4C89-6A12-4764-93B9-5CFEF0671924}"/>
              </a:ext>
            </a:extLst>
          </p:cNvPr>
          <p:cNvCxnSpPr>
            <a:cxnSpLocks/>
          </p:cNvCxnSpPr>
          <p:nvPr/>
        </p:nvCxnSpPr>
        <p:spPr>
          <a:xfrm>
            <a:off x="357788" y="881949"/>
            <a:ext cx="1147642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46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1000"/>
                                        <p:tgtEl>
                                          <p:spTgt spid="2">
                                            <p:txEl>
                                              <p:pRg st="7" end="7"/>
                                            </p:txEl>
                                          </p:spTgt>
                                        </p:tgtEl>
                                      </p:cBhvr>
                                    </p:animEffect>
                                    <p:anim calcmode="lin" valueType="num">
                                      <p:cBhvr>
                                        <p:cTn id="2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FA7F184-4641-4A99-9FFB-8F2256CEEDAB}"/>
              </a:ext>
            </a:extLst>
          </p:cNvPr>
          <p:cNvSpPr txBox="1"/>
          <p:nvPr/>
        </p:nvSpPr>
        <p:spPr>
          <a:xfrm>
            <a:off x="462013" y="949910"/>
            <a:ext cx="8857648" cy="5262979"/>
          </a:xfrm>
          <a:prstGeom prst="rect">
            <a:avLst/>
          </a:prstGeom>
          <a:noFill/>
        </p:spPr>
        <p:txBody>
          <a:bodyPr wrap="square">
            <a:spAutoFit/>
          </a:bodyPr>
          <a:lstStyle/>
          <a:p>
            <a:r>
              <a:rPr lang="en-GB" sz="2400"/>
              <a:t>Book a careers 1-2-1  20mins session</a:t>
            </a:r>
          </a:p>
          <a:p>
            <a:endParaRPr lang="en-GB" sz="2400"/>
          </a:p>
          <a:p>
            <a:pPr algn="l"/>
            <a:r>
              <a:rPr lang="en-GB" b="1" i="0">
                <a:solidFill>
                  <a:schemeClr val="tx1">
                    <a:lumMod val="65000"/>
                    <a:lumOff val="35000"/>
                  </a:schemeClr>
                </a:solidFill>
                <a:effectLst/>
              </a:rPr>
              <a:t>Career one-to-ones</a:t>
            </a:r>
          </a:p>
          <a:p>
            <a:pPr algn="l"/>
            <a:r>
              <a:rPr lang="en-GB" b="0" i="0">
                <a:solidFill>
                  <a:schemeClr val="tx1">
                    <a:lumMod val="65000"/>
                    <a:lumOff val="35000"/>
                  </a:schemeClr>
                </a:solidFill>
                <a:effectLst/>
              </a:rPr>
              <a:t>We offer 20-minute career one-to-ones during term time, Mondays – Thursdays. You can chat to us about identifying your creative skills and career paths, where to find opportunities, preparing for interviews or for advice and guidance about your current creative career.</a:t>
            </a:r>
          </a:p>
          <a:p>
            <a:pPr algn="l"/>
            <a:r>
              <a:rPr lang="en-GB" b="0" i="0" u="sng">
                <a:solidFill>
                  <a:srgbClr val="FFFFFF"/>
                </a:solidFill>
                <a:effectLst/>
                <a:latin typeface="HelveticaNeueLTPro-Md"/>
                <a:hlinkClick r:id="rId2"/>
              </a:rPr>
              <a:t>Book a one-to-one now.</a:t>
            </a:r>
            <a:endParaRPr lang="en-GB" b="0" i="0" u="sng">
              <a:solidFill>
                <a:srgbClr val="FFFFFF"/>
              </a:solidFill>
              <a:effectLst/>
              <a:latin typeface="HelveticaNeueLTPro-Md"/>
            </a:endParaRPr>
          </a:p>
          <a:p>
            <a:pPr algn="l"/>
            <a:endParaRPr lang="en-GB" u="sng">
              <a:solidFill>
                <a:srgbClr val="FFFFFF"/>
              </a:solidFill>
              <a:latin typeface="HelveticaNeueLTPro-Md"/>
            </a:endParaRPr>
          </a:p>
          <a:p>
            <a:pPr algn="l"/>
            <a:r>
              <a:rPr lang="en-GB" b="0" i="0">
                <a:solidFill>
                  <a:srgbClr val="0070C0"/>
                </a:solidFill>
                <a:effectLst/>
                <a:latin typeface="HelveticaNeueLTPro-Md"/>
                <a:hlinkClick r:id="rId3"/>
              </a:rPr>
              <a:t>https://www.arts.ac.uk/students/student-careers/career-resources</a:t>
            </a:r>
            <a:endParaRPr lang="en-GB" b="0" i="0">
              <a:solidFill>
                <a:srgbClr val="0070C0"/>
              </a:solidFill>
              <a:effectLst/>
              <a:latin typeface="HelveticaNeueLTPro-Md"/>
            </a:endParaRPr>
          </a:p>
          <a:p>
            <a:pPr algn="l"/>
            <a:endParaRPr lang="en-GB">
              <a:solidFill>
                <a:srgbClr val="0070C0"/>
              </a:solidFill>
            </a:endParaRPr>
          </a:p>
          <a:p>
            <a:pPr algn="l"/>
            <a:r>
              <a:rPr lang="en-GB" b="1" i="0">
                <a:solidFill>
                  <a:schemeClr val="tx1">
                    <a:lumMod val="65000"/>
                    <a:lumOff val="35000"/>
                  </a:schemeClr>
                </a:solidFill>
                <a:effectLst/>
              </a:rPr>
              <a:t>Career Wellbeing Wednesdays</a:t>
            </a:r>
          </a:p>
          <a:p>
            <a:pPr algn="l"/>
            <a:r>
              <a:rPr lang="en-GB" b="0" i="0">
                <a:solidFill>
                  <a:schemeClr val="tx1">
                    <a:lumMod val="65000"/>
                    <a:lumOff val="35000"/>
                  </a:schemeClr>
                </a:solidFill>
                <a:effectLst/>
              </a:rPr>
              <a:t>We encourage students to view employability holistically. We empower you to understand what is important to you, and the opportunities open to you.</a:t>
            </a:r>
          </a:p>
          <a:p>
            <a:pPr algn="l"/>
            <a:r>
              <a:rPr lang="en-GB" b="0" i="0">
                <a:solidFill>
                  <a:schemeClr val="tx1">
                    <a:lumMod val="65000"/>
                    <a:lumOff val="35000"/>
                  </a:schemeClr>
                </a:solidFill>
                <a:effectLst/>
              </a:rPr>
              <a:t>We offer Career Wellbeing one-to-one support to UAL students on Wednesdays from October 2022.</a:t>
            </a:r>
          </a:p>
          <a:p>
            <a:pPr algn="l"/>
            <a:r>
              <a:rPr lang="en-GB" b="0" i="0" u="sng">
                <a:solidFill>
                  <a:srgbClr val="FFFFFF"/>
                </a:solidFill>
                <a:effectLst/>
                <a:latin typeface="HelveticaNeueLTPro-Md"/>
                <a:hlinkClick r:id="rId4" tooltip="https://www.eventbrite.co.uk/e/career-wellbeing-one-to-ones-tickets-425607662977"/>
              </a:rPr>
              <a:t>Book a one-to-one now.</a:t>
            </a:r>
            <a:endParaRPr lang="en-GB" b="0" i="0">
              <a:solidFill>
                <a:srgbClr val="F6F6F6"/>
              </a:solidFill>
              <a:effectLst/>
              <a:latin typeface="HelveticaNeueLTPro-Md"/>
            </a:endParaRPr>
          </a:p>
          <a:p>
            <a:pPr algn="l"/>
            <a:endParaRPr lang="en-GB" b="0" i="0">
              <a:solidFill>
                <a:srgbClr val="0070C0"/>
              </a:solidFill>
              <a:effectLst/>
              <a:latin typeface="HelveticaNeueLTPro-Md"/>
            </a:endParaRPr>
          </a:p>
          <a:p>
            <a:pPr algn="l"/>
            <a:endParaRPr lang="en-GB" b="0" i="0">
              <a:solidFill>
                <a:srgbClr val="0070C0"/>
              </a:solidFill>
              <a:effectLst/>
              <a:latin typeface="HelveticaNeueLTPro-Md"/>
            </a:endParaRPr>
          </a:p>
        </p:txBody>
      </p:sp>
      <p:sp>
        <p:nvSpPr>
          <p:cNvPr id="5" name="Title 1">
            <a:extLst>
              <a:ext uri="{FF2B5EF4-FFF2-40B4-BE49-F238E27FC236}">
                <a16:creationId xmlns:a16="http://schemas.microsoft.com/office/drawing/2014/main" id="{2185A903-149A-49F1-8A27-C1E29DBC5525}"/>
              </a:ext>
            </a:extLst>
          </p:cNvPr>
          <p:cNvSpPr txBox="1">
            <a:spLocks/>
          </p:cNvSpPr>
          <p:nvPr/>
        </p:nvSpPr>
        <p:spPr>
          <a:xfrm>
            <a:off x="148588" y="77361"/>
            <a:ext cx="11315100" cy="65908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a:t> </a:t>
            </a:r>
            <a:r>
              <a:rPr lang="en-US" sz="3200">
                <a:solidFill>
                  <a:schemeClr val="tx1"/>
                </a:solidFill>
                <a:latin typeface="+mn-lt"/>
              </a:rPr>
              <a:t>Preparing for your DPS journey : Making the most of UAL Career toolkit</a:t>
            </a:r>
          </a:p>
        </p:txBody>
      </p:sp>
      <p:sp>
        <p:nvSpPr>
          <p:cNvPr id="3" name="AutoShape 2">
            <a:extLst>
              <a:ext uri="{FF2B5EF4-FFF2-40B4-BE49-F238E27FC236}">
                <a16:creationId xmlns:a16="http://schemas.microsoft.com/office/drawing/2014/main" id="{9C8D4959-89DC-4162-BD86-29537A7C65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D4F75641-B92C-4727-837E-3FBAA247EB5F}"/>
              </a:ext>
            </a:extLst>
          </p:cNvPr>
          <p:cNvPicPr>
            <a:picLocks noChangeAspect="1"/>
          </p:cNvPicPr>
          <p:nvPr/>
        </p:nvPicPr>
        <p:blipFill>
          <a:blip r:embed="rId5"/>
          <a:stretch>
            <a:fillRect/>
          </a:stretch>
        </p:blipFill>
        <p:spPr>
          <a:xfrm>
            <a:off x="9082438" y="2238375"/>
            <a:ext cx="2381250" cy="2381250"/>
          </a:xfrm>
          <a:prstGeom prst="rect">
            <a:avLst/>
          </a:prstGeom>
        </p:spPr>
      </p:pic>
      <p:cxnSp>
        <p:nvCxnSpPr>
          <p:cNvPr id="8" name="Straight Connector 7">
            <a:extLst>
              <a:ext uri="{FF2B5EF4-FFF2-40B4-BE49-F238E27FC236}">
                <a16:creationId xmlns:a16="http://schemas.microsoft.com/office/drawing/2014/main" id="{EA4C3A51-6D88-4C96-B64F-A8C50952A86B}"/>
              </a:ext>
            </a:extLst>
          </p:cNvPr>
          <p:cNvCxnSpPr>
            <a:cxnSpLocks/>
          </p:cNvCxnSpPr>
          <p:nvPr/>
        </p:nvCxnSpPr>
        <p:spPr>
          <a:xfrm>
            <a:off x="205388" y="742491"/>
            <a:ext cx="1147642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2788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1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6F4B34-840C-4095-B2AA-EE085B815ACF}"/>
              </a:ext>
            </a:extLst>
          </p:cNvPr>
          <p:cNvSpPr txBox="1"/>
          <p:nvPr/>
        </p:nvSpPr>
        <p:spPr>
          <a:xfrm>
            <a:off x="702644" y="1001039"/>
            <a:ext cx="9346131" cy="5632311"/>
          </a:xfrm>
          <a:prstGeom prst="rect">
            <a:avLst/>
          </a:prstGeom>
          <a:noFill/>
        </p:spPr>
        <p:txBody>
          <a:bodyPr wrap="square">
            <a:spAutoFit/>
          </a:bodyPr>
          <a:lstStyle/>
          <a:p>
            <a:pPr marL="285750" indent="-285750">
              <a:buFont typeface="Wingdings" panose="05000000000000000000" pitchFamily="2" charset="2"/>
              <a:buChar char="§"/>
            </a:pPr>
            <a:r>
              <a:rPr lang="en-GB" sz="1800">
                <a:solidFill>
                  <a:schemeClr val="tx1">
                    <a:lumMod val="65000"/>
                    <a:lumOff val="35000"/>
                  </a:schemeClr>
                </a:solidFill>
              </a:rPr>
              <a:t>You will be required to </a:t>
            </a:r>
            <a:r>
              <a:rPr lang="en-GB" sz="1800">
                <a:solidFill>
                  <a:srgbClr val="FF0000"/>
                </a:solidFill>
              </a:rPr>
              <a:t>“Opt-in” to do DPS. This deadline is Friday </a:t>
            </a:r>
            <a:r>
              <a:rPr lang="en-GB">
                <a:solidFill>
                  <a:srgbClr val="FF0000"/>
                </a:solidFill>
              </a:rPr>
              <a:t>26</a:t>
            </a:r>
            <a:r>
              <a:rPr lang="en-GB" baseline="30000">
                <a:solidFill>
                  <a:srgbClr val="FF0000"/>
                </a:solidFill>
              </a:rPr>
              <a:t>th</a:t>
            </a:r>
            <a:r>
              <a:rPr lang="en-GB">
                <a:solidFill>
                  <a:srgbClr val="FF0000"/>
                </a:solidFill>
              </a:rPr>
              <a:t> January</a:t>
            </a:r>
            <a:r>
              <a:rPr lang="en-GB" sz="1800">
                <a:solidFill>
                  <a:srgbClr val="FF0000"/>
                </a:solidFill>
              </a:rPr>
              <a:t> 2024.</a:t>
            </a:r>
          </a:p>
          <a:p>
            <a:pPr marL="285750" indent="-285750">
              <a:buFont typeface="Wingdings" panose="05000000000000000000" pitchFamily="2" charset="2"/>
              <a:buChar char="§"/>
            </a:pPr>
            <a:r>
              <a:rPr lang="en-GB" sz="1800">
                <a:solidFill>
                  <a:schemeClr val="tx1">
                    <a:lumMod val="65000"/>
                    <a:lumOff val="35000"/>
                  </a:schemeClr>
                </a:solidFill>
              </a:rPr>
              <a:t>To Opt-In you will be required to submit a “professional application package” which should include the following:</a:t>
            </a:r>
          </a:p>
          <a:p>
            <a:pPr marL="342900" indent="-342900">
              <a:buFont typeface="+mj-lt"/>
              <a:buAutoNum type="arabicPeriod"/>
            </a:pPr>
            <a:r>
              <a:rPr lang="en-GB" sz="1800">
                <a:solidFill>
                  <a:srgbClr val="FF0000"/>
                </a:solidFill>
              </a:rPr>
              <a:t>      CV</a:t>
            </a:r>
          </a:p>
          <a:p>
            <a:pPr marL="342900" indent="-342900">
              <a:buFont typeface="+mj-lt"/>
              <a:buAutoNum type="arabicPeriod"/>
            </a:pPr>
            <a:r>
              <a:rPr lang="en-GB" sz="1800">
                <a:solidFill>
                  <a:srgbClr val="FF0000"/>
                </a:solidFill>
              </a:rPr>
              <a:t>      </a:t>
            </a:r>
            <a:r>
              <a:rPr lang="en-GB" sz="1800">
                <a:solidFill>
                  <a:srgbClr val="FF0000"/>
                </a:solidFill>
                <a:highlight>
                  <a:srgbClr val="FFFF00"/>
                </a:highlight>
              </a:rPr>
              <a:t>Speculative email</a:t>
            </a:r>
          </a:p>
          <a:p>
            <a:pPr marL="342900" indent="-342900">
              <a:buFont typeface="+mj-lt"/>
              <a:buAutoNum type="arabicPeriod"/>
            </a:pPr>
            <a:r>
              <a:rPr lang="en-GB" sz="1800">
                <a:solidFill>
                  <a:srgbClr val="FF0000"/>
                </a:solidFill>
              </a:rPr>
              <a:t>      Financial budget planner for placement year</a:t>
            </a:r>
          </a:p>
          <a:p>
            <a:pPr marL="342900" indent="-342900">
              <a:buFont typeface="+mj-lt"/>
              <a:buAutoNum type="arabicPeriod"/>
            </a:pPr>
            <a:r>
              <a:rPr lang="en-GB" sz="1800">
                <a:solidFill>
                  <a:srgbClr val="FF0000"/>
                </a:solidFill>
              </a:rPr>
              <a:t>      Employability Skills Audit</a:t>
            </a:r>
          </a:p>
          <a:p>
            <a:endParaRPr lang="en-GB" sz="1800">
              <a:solidFill>
                <a:srgbClr val="FF0000"/>
              </a:solidFill>
            </a:endParaRPr>
          </a:p>
          <a:p>
            <a:pPr marL="285750" indent="-285750">
              <a:buFont typeface="Wingdings" panose="05000000000000000000" pitchFamily="2" charset="2"/>
              <a:buChar char="§"/>
            </a:pPr>
            <a:r>
              <a:rPr lang="en-GB">
                <a:solidFill>
                  <a:schemeClr val="tx1">
                    <a:lumMod val="65000"/>
                    <a:lumOff val="35000"/>
                  </a:schemeClr>
                </a:solidFill>
              </a:rPr>
              <a:t>For pathways that require a</a:t>
            </a:r>
            <a:r>
              <a:rPr lang="en-GB" i="1">
                <a:solidFill>
                  <a:srgbClr val="FF0000"/>
                </a:solidFill>
                <a:highlight>
                  <a:srgbClr val="FFFF00"/>
                </a:highlight>
              </a:rPr>
              <a:t> portfolio </a:t>
            </a:r>
            <a:r>
              <a:rPr lang="en-GB">
                <a:solidFill>
                  <a:schemeClr val="tx1">
                    <a:lumMod val="65000"/>
                    <a:lumOff val="35000"/>
                  </a:schemeClr>
                </a:solidFill>
              </a:rPr>
              <a:t>to apply for roles, you will work on your portfolio throughout the year and should use your pathway tutors to help you curate your best work that reflects your creative talents.</a:t>
            </a:r>
          </a:p>
          <a:p>
            <a:pPr marL="285750" indent="-285750">
              <a:buFont typeface="Wingdings" panose="05000000000000000000" pitchFamily="2" charset="2"/>
              <a:buChar char="§"/>
            </a:pPr>
            <a:endParaRPr lang="en-GB" sz="1800">
              <a:solidFill>
                <a:schemeClr val="tx1">
                  <a:lumMod val="65000"/>
                  <a:lumOff val="35000"/>
                </a:schemeClr>
              </a:solidFill>
            </a:endParaRPr>
          </a:p>
          <a:p>
            <a:pPr marL="285750" indent="-285750">
              <a:buFont typeface="Wingdings" panose="05000000000000000000" pitchFamily="2" charset="2"/>
              <a:buChar char="§"/>
            </a:pPr>
            <a:r>
              <a:rPr lang="en-GB">
                <a:solidFill>
                  <a:schemeClr val="tx1">
                    <a:lumMod val="65000"/>
                    <a:lumOff val="35000"/>
                  </a:schemeClr>
                </a:solidFill>
                <a:highlight>
                  <a:srgbClr val="FFFF00"/>
                </a:highlight>
              </a:rPr>
              <a:t>Job searching is a long process. </a:t>
            </a:r>
            <a:r>
              <a:rPr lang="en-GB">
                <a:solidFill>
                  <a:schemeClr val="tx1">
                    <a:lumMod val="65000"/>
                    <a:lumOff val="35000"/>
                  </a:schemeClr>
                </a:solidFill>
              </a:rPr>
              <a:t>It can take up to 3-4 months to find and secure your placement.</a:t>
            </a:r>
          </a:p>
          <a:p>
            <a:pPr marL="285750" indent="-285750">
              <a:buFont typeface="Wingdings" panose="05000000000000000000" pitchFamily="2" charset="2"/>
              <a:buChar char="§"/>
            </a:pPr>
            <a:r>
              <a:rPr lang="en-GB">
                <a:solidFill>
                  <a:schemeClr val="tx1">
                    <a:lumMod val="65000"/>
                    <a:lumOff val="35000"/>
                  </a:schemeClr>
                </a:solidFill>
              </a:rPr>
              <a:t>You should be ready to send your speculative emails out and  respond to job opportunities posted as early as </a:t>
            </a:r>
            <a:r>
              <a:rPr lang="en-GB">
                <a:solidFill>
                  <a:srgbClr val="FF0000"/>
                </a:solidFill>
              </a:rPr>
              <a:t>March 2024. </a:t>
            </a:r>
          </a:p>
          <a:p>
            <a:endParaRPr lang="en-GB">
              <a:solidFill>
                <a:schemeClr val="tx1">
                  <a:lumMod val="65000"/>
                  <a:lumOff val="35000"/>
                </a:schemeClr>
              </a:solidFill>
            </a:endParaRPr>
          </a:p>
          <a:p>
            <a:pPr marL="285750" indent="-285750">
              <a:buFont typeface="Wingdings" panose="05000000000000000000" pitchFamily="2" charset="2"/>
              <a:buChar char="§"/>
            </a:pPr>
            <a:r>
              <a:rPr lang="en-GB" sz="1800">
                <a:solidFill>
                  <a:schemeClr val="tx1">
                    <a:lumMod val="65000"/>
                    <a:lumOff val="35000"/>
                  </a:schemeClr>
                </a:solidFill>
              </a:rPr>
              <a:t>Some large businesses/brands (wi</a:t>
            </a:r>
            <a:r>
              <a:rPr lang="en-GB">
                <a:solidFill>
                  <a:schemeClr val="tx1">
                    <a:lumMod val="65000"/>
                    <a:lumOff val="35000"/>
                  </a:schemeClr>
                </a:solidFill>
              </a:rPr>
              <a:t>th</a:t>
            </a:r>
            <a:r>
              <a:rPr lang="en-GB" sz="1800">
                <a:solidFill>
                  <a:schemeClr val="tx1">
                    <a:lumMod val="65000"/>
                    <a:lumOff val="35000"/>
                  </a:schemeClr>
                </a:solidFill>
              </a:rPr>
              <a:t> paid opportunities) will advertise and try to secure placement students early in the year.</a:t>
            </a:r>
          </a:p>
          <a:p>
            <a:endParaRPr lang="en-GB">
              <a:solidFill>
                <a:srgbClr val="FF0000"/>
              </a:solidFill>
            </a:endParaRPr>
          </a:p>
          <a:p>
            <a:endParaRPr lang="en-GB" sz="1800">
              <a:solidFill>
                <a:srgbClr val="FF0000"/>
              </a:solidFill>
            </a:endParaRPr>
          </a:p>
        </p:txBody>
      </p:sp>
      <p:sp>
        <p:nvSpPr>
          <p:cNvPr id="12" name="Title 1">
            <a:extLst>
              <a:ext uri="{FF2B5EF4-FFF2-40B4-BE49-F238E27FC236}">
                <a16:creationId xmlns:a16="http://schemas.microsoft.com/office/drawing/2014/main" id="{A3F3D4B4-FAA2-428E-A251-7C94E6BCFAB3}"/>
              </a:ext>
            </a:extLst>
          </p:cNvPr>
          <p:cNvSpPr>
            <a:spLocks noGrp="1"/>
          </p:cNvSpPr>
          <p:nvPr>
            <p:ph type="ctrTitle"/>
          </p:nvPr>
        </p:nvSpPr>
        <p:spPr>
          <a:xfrm>
            <a:off x="144379" y="136524"/>
            <a:ext cx="11269545" cy="605222"/>
          </a:xfrm>
        </p:spPr>
        <p:txBody>
          <a:bodyPr>
            <a:normAutofit/>
          </a:bodyPr>
          <a:lstStyle/>
          <a:p>
            <a:r>
              <a:rPr lang="en-US" sz="3200"/>
              <a:t> </a:t>
            </a:r>
            <a:r>
              <a:rPr lang="en-US" sz="3200">
                <a:latin typeface="Bookman Old Style" panose="02050604050505020204" pitchFamily="18" charset="0"/>
              </a:rPr>
              <a:t>Preparing for your DPS journey : RECAP</a:t>
            </a:r>
          </a:p>
        </p:txBody>
      </p:sp>
      <p:cxnSp>
        <p:nvCxnSpPr>
          <p:cNvPr id="13" name="Straight Connector 12">
            <a:extLst>
              <a:ext uri="{FF2B5EF4-FFF2-40B4-BE49-F238E27FC236}">
                <a16:creationId xmlns:a16="http://schemas.microsoft.com/office/drawing/2014/main" id="{2D20156A-3EE3-4D28-9C44-A9113428F0FD}"/>
              </a:ext>
            </a:extLst>
          </p:cNvPr>
          <p:cNvCxnSpPr>
            <a:cxnSpLocks/>
          </p:cNvCxnSpPr>
          <p:nvPr/>
        </p:nvCxnSpPr>
        <p:spPr>
          <a:xfrm>
            <a:off x="202130" y="856524"/>
            <a:ext cx="1169469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1644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E6D6FA9-B21A-0144-A2C8-26B5424FD46D}"/>
              </a:ext>
            </a:extLst>
          </p:cNvPr>
          <p:cNvSpPr txBox="1"/>
          <p:nvPr/>
        </p:nvSpPr>
        <p:spPr>
          <a:xfrm>
            <a:off x="109837" y="1050823"/>
            <a:ext cx="2252755" cy="791841"/>
          </a:xfrm>
          <a:prstGeom prst="rect">
            <a:avLst/>
          </a:prstGeom>
          <a:noFill/>
        </p:spPr>
        <p:txBody>
          <a:bodyPr wrap="square" lIns="0" tIns="0" rIns="0" bIns="0" rtlCol="0" anchor="t" anchorCtr="0">
            <a:noAutofit/>
          </a:bodyPr>
          <a:lstStyle/>
          <a:p>
            <a:pPr algn="l"/>
            <a:r>
              <a:rPr lang="en-US" sz="2400" b="1"/>
              <a:t>October: Intro to DPS Briefing</a:t>
            </a:r>
          </a:p>
        </p:txBody>
      </p:sp>
      <p:sp>
        <p:nvSpPr>
          <p:cNvPr id="20" name="TextBox 19">
            <a:extLst>
              <a:ext uri="{FF2B5EF4-FFF2-40B4-BE49-F238E27FC236}">
                <a16:creationId xmlns:a16="http://schemas.microsoft.com/office/drawing/2014/main" id="{924AA78C-3D14-F848-AB7B-8943F70D1B63}"/>
              </a:ext>
            </a:extLst>
          </p:cNvPr>
          <p:cNvSpPr txBox="1"/>
          <p:nvPr/>
        </p:nvSpPr>
        <p:spPr>
          <a:xfrm>
            <a:off x="112620" y="3814215"/>
            <a:ext cx="4929676" cy="1892916"/>
          </a:xfrm>
          <a:prstGeom prst="rect">
            <a:avLst/>
          </a:prstGeom>
          <a:noFill/>
        </p:spPr>
        <p:txBody>
          <a:bodyPr wrap="square" lIns="0" tIns="0" rIns="0" bIns="0" rtlCol="0" anchor="t" anchorCtr="0">
            <a:noAutofit/>
          </a:bodyPr>
          <a:lstStyle/>
          <a:p>
            <a:pPr algn="l"/>
            <a:r>
              <a:rPr lang="en-US" sz="2400" b="1"/>
              <a:t>November 2023</a:t>
            </a:r>
          </a:p>
          <a:p>
            <a:pPr marL="342900" indent="-342900" algn="l">
              <a:buFont typeface="+mj-lt"/>
              <a:buAutoNum type="arabicPeriod"/>
            </a:pPr>
            <a:r>
              <a:rPr lang="en-US" sz="2000">
                <a:solidFill>
                  <a:srgbClr val="FF0000"/>
                </a:solidFill>
              </a:rPr>
              <a:t>DPS Key Guidance funding &amp; finance session </a:t>
            </a:r>
          </a:p>
          <a:p>
            <a:pPr marL="342900" indent="-342900" algn="l">
              <a:buFont typeface="+mj-lt"/>
              <a:buAutoNum type="arabicPeriod"/>
            </a:pPr>
            <a:r>
              <a:rPr lang="en-US" sz="2000">
                <a:solidFill>
                  <a:srgbClr val="FF0000"/>
                </a:solidFill>
              </a:rPr>
              <a:t>Final years DPS feedback session</a:t>
            </a:r>
          </a:p>
          <a:p>
            <a:pPr marL="342900" indent="-342900" algn="l">
              <a:buFont typeface="+mj-lt"/>
              <a:buAutoNum type="arabicPeriod"/>
            </a:pPr>
            <a:r>
              <a:rPr lang="en-US" sz="2000">
                <a:solidFill>
                  <a:srgbClr val="FF0000"/>
                </a:solidFill>
              </a:rPr>
              <a:t>How to prepare for your DPS journey Part I &amp;II Preparing your Professional application package</a:t>
            </a:r>
          </a:p>
        </p:txBody>
      </p:sp>
      <p:sp>
        <p:nvSpPr>
          <p:cNvPr id="22" name="TextBox 21">
            <a:extLst>
              <a:ext uri="{FF2B5EF4-FFF2-40B4-BE49-F238E27FC236}">
                <a16:creationId xmlns:a16="http://schemas.microsoft.com/office/drawing/2014/main" id="{1FC946BD-606F-4649-A4FE-FD30829701C1}"/>
              </a:ext>
            </a:extLst>
          </p:cNvPr>
          <p:cNvSpPr txBox="1"/>
          <p:nvPr/>
        </p:nvSpPr>
        <p:spPr>
          <a:xfrm>
            <a:off x="1302859" y="2059004"/>
            <a:ext cx="3309250" cy="1260864"/>
          </a:xfrm>
          <a:prstGeom prst="rect">
            <a:avLst/>
          </a:prstGeom>
          <a:noFill/>
        </p:spPr>
        <p:txBody>
          <a:bodyPr wrap="square" lIns="0" tIns="0" rIns="0" bIns="0" rtlCol="0" anchor="t" anchorCtr="0">
            <a:noAutofit/>
          </a:bodyPr>
          <a:lstStyle/>
          <a:p>
            <a:pPr algn="l"/>
            <a:r>
              <a:rPr lang="en-US" sz="2400" b="1"/>
              <a:t>December 2023</a:t>
            </a:r>
          </a:p>
          <a:p>
            <a:pPr algn="l"/>
            <a:r>
              <a:rPr lang="en-US" sz="2000">
                <a:solidFill>
                  <a:srgbClr val="FF0000"/>
                </a:solidFill>
              </a:rPr>
              <a:t>DPS online drop-in session: </a:t>
            </a:r>
            <a:r>
              <a:rPr lang="en-US" sz="2000"/>
              <a:t>Questions &amp; Advice about DPS</a:t>
            </a:r>
          </a:p>
        </p:txBody>
      </p:sp>
      <p:sp>
        <p:nvSpPr>
          <p:cNvPr id="24" name="TextBox 23">
            <a:extLst>
              <a:ext uri="{FF2B5EF4-FFF2-40B4-BE49-F238E27FC236}">
                <a16:creationId xmlns:a16="http://schemas.microsoft.com/office/drawing/2014/main" id="{29FCBA2A-19E8-C24F-BCAC-28C5FC4A1D8E}"/>
              </a:ext>
            </a:extLst>
          </p:cNvPr>
          <p:cNvSpPr txBox="1"/>
          <p:nvPr/>
        </p:nvSpPr>
        <p:spPr>
          <a:xfrm>
            <a:off x="3608931" y="891405"/>
            <a:ext cx="3117587" cy="1618976"/>
          </a:xfrm>
          <a:prstGeom prst="rect">
            <a:avLst/>
          </a:prstGeom>
          <a:noFill/>
        </p:spPr>
        <p:txBody>
          <a:bodyPr wrap="square" lIns="0" tIns="0" rIns="0" bIns="0" rtlCol="0" anchor="t" anchorCtr="0">
            <a:noAutofit/>
          </a:bodyPr>
          <a:lstStyle/>
          <a:p>
            <a:pPr algn="l"/>
            <a:r>
              <a:rPr lang="en-US" sz="2400" b="1"/>
              <a:t>January 2024</a:t>
            </a:r>
          </a:p>
          <a:p>
            <a:r>
              <a:rPr lang="en-US" sz="2000">
                <a:solidFill>
                  <a:srgbClr val="FF0000"/>
                </a:solidFill>
              </a:rPr>
              <a:t>1. DPS Opt-in deadline: </a:t>
            </a:r>
            <a:r>
              <a:rPr lang="en-US" sz="2000"/>
              <a:t>Submission of professional application package</a:t>
            </a:r>
          </a:p>
          <a:p>
            <a:pPr algn="l"/>
            <a:endParaRPr lang="en-US" sz="2000"/>
          </a:p>
          <a:p>
            <a:pPr algn="l"/>
            <a:endParaRPr lang="en-US" sz="2400" b="1"/>
          </a:p>
          <a:p>
            <a:pPr algn="l"/>
            <a:endParaRPr lang="en-US" sz="2400" b="1"/>
          </a:p>
        </p:txBody>
      </p:sp>
      <p:sp>
        <p:nvSpPr>
          <p:cNvPr id="27" name="TextBox 26">
            <a:extLst>
              <a:ext uri="{FF2B5EF4-FFF2-40B4-BE49-F238E27FC236}">
                <a16:creationId xmlns:a16="http://schemas.microsoft.com/office/drawing/2014/main" id="{540E74C1-838E-7446-8329-885C633FE780}"/>
              </a:ext>
            </a:extLst>
          </p:cNvPr>
          <p:cNvSpPr txBox="1"/>
          <p:nvPr/>
        </p:nvSpPr>
        <p:spPr>
          <a:xfrm>
            <a:off x="5066359" y="5169813"/>
            <a:ext cx="3198816" cy="1077280"/>
          </a:xfrm>
          <a:prstGeom prst="rect">
            <a:avLst/>
          </a:prstGeom>
          <a:noFill/>
        </p:spPr>
        <p:txBody>
          <a:bodyPr wrap="square" lIns="0" tIns="0" rIns="0" bIns="0" rtlCol="0" anchor="t" anchorCtr="0">
            <a:noAutofit/>
          </a:bodyPr>
          <a:lstStyle/>
          <a:p>
            <a:pPr algn="l"/>
            <a:r>
              <a:rPr lang="en-US" sz="2400" b="1"/>
              <a:t>February 2024</a:t>
            </a:r>
            <a:endParaRPr lang="en-US" sz="2000">
              <a:solidFill>
                <a:srgbClr val="FF0000"/>
              </a:solidFill>
            </a:endParaRPr>
          </a:p>
          <a:p>
            <a:pPr marL="342900" indent="-342900">
              <a:buFont typeface="+mj-lt"/>
              <a:buAutoNum type="arabicPeriod"/>
            </a:pPr>
            <a:r>
              <a:rPr lang="en-US" sz="2000">
                <a:solidFill>
                  <a:srgbClr val="FF0000"/>
                </a:solidFill>
              </a:rPr>
              <a:t>1-2-1 Tutorials</a:t>
            </a:r>
          </a:p>
        </p:txBody>
      </p:sp>
      <p:sp>
        <p:nvSpPr>
          <p:cNvPr id="29" name="TextBox 28">
            <a:extLst>
              <a:ext uri="{FF2B5EF4-FFF2-40B4-BE49-F238E27FC236}">
                <a16:creationId xmlns:a16="http://schemas.microsoft.com/office/drawing/2014/main" id="{A3FA59BF-BE96-B641-B530-26B8F2E96B63}"/>
              </a:ext>
            </a:extLst>
          </p:cNvPr>
          <p:cNvSpPr txBox="1"/>
          <p:nvPr/>
        </p:nvSpPr>
        <p:spPr>
          <a:xfrm>
            <a:off x="5212747" y="2134777"/>
            <a:ext cx="3745458" cy="1042187"/>
          </a:xfrm>
          <a:prstGeom prst="rect">
            <a:avLst/>
          </a:prstGeom>
          <a:noFill/>
        </p:spPr>
        <p:txBody>
          <a:bodyPr wrap="square" lIns="0" tIns="0" rIns="0" bIns="0" rtlCol="0" anchor="t" anchorCtr="0">
            <a:noAutofit/>
          </a:bodyPr>
          <a:lstStyle/>
          <a:p>
            <a:pPr algn="l"/>
            <a:r>
              <a:rPr lang="en-US" sz="2400" b="1"/>
              <a:t>March 2024</a:t>
            </a:r>
          </a:p>
          <a:p>
            <a:pPr marL="457200" indent="-457200" algn="l">
              <a:buAutoNum type="arabicPeriod"/>
            </a:pPr>
            <a:r>
              <a:rPr lang="en-US" sz="2000">
                <a:solidFill>
                  <a:srgbClr val="FF0000"/>
                </a:solidFill>
              </a:rPr>
              <a:t>1-2-1 tutorials</a:t>
            </a:r>
          </a:p>
          <a:p>
            <a:pPr marL="457200" indent="-457200" algn="l">
              <a:buAutoNum type="arabicPeriod"/>
            </a:pPr>
            <a:r>
              <a:rPr lang="en-US" sz="2000" err="1">
                <a:solidFill>
                  <a:srgbClr val="FF0000"/>
                </a:solidFill>
              </a:rPr>
              <a:t>SFE</a:t>
            </a:r>
            <a:r>
              <a:rPr lang="en-US" sz="2000">
                <a:solidFill>
                  <a:srgbClr val="FF0000"/>
                </a:solidFill>
              </a:rPr>
              <a:t>/Funding &amp; Finance briefing</a:t>
            </a:r>
          </a:p>
        </p:txBody>
      </p:sp>
      <p:sp>
        <p:nvSpPr>
          <p:cNvPr id="34" name="TextBox 33">
            <a:extLst>
              <a:ext uri="{FF2B5EF4-FFF2-40B4-BE49-F238E27FC236}">
                <a16:creationId xmlns:a16="http://schemas.microsoft.com/office/drawing/2014/main" id="{41C16C00-21CB-9E48-A4CC-D92E0056FA86}"/>
              </a:ext>
            </a:extLst>
          </p:cNvPr>
          <p:cNvSpPr txBox="1"/>
          <p:nvPr/>
        </p:nvSpPr>
        <p:spPr>
          <a:xfrm>
            <a:off x="7309669" y="4563333"/>
            <a:ext cx="3609460" cy="1931982"/>
          </a:xfrm>
          <a:prstGeom prst="rect">
            <a:avLst/>
          </a:prstGeom>
          <a:noFill/>
        </p:spPr>
        <p:txBody>
          <a:bodyPr wrap="square" lIns="0" tIns="0" rIns="0" bIns="0" rtlCol="0" anchor="t" anchorCtr="0">
            <a:noAutofit/>
          </a:bodyPr>
          <a:lstStyle/>
          <a:p>
            <a:pPr algn="l"/>
            <a:r>
              <a:rPr lang="en-US" sz="2400" b="1"/>
              <a:t>April 2024</a:t>
            </a:r>
          </a:p>
          <a:p>
            <a:pPr marL="457200" indent="-457200" algn="l">
              <a:buFont typeface="+mj-lt"/>
              <a:buAutoNum type="arabicPeriod"/>
            </a:pPr>
            <a:r>
              <a:rPr lang="en-US" sz="2000">
                <a:solidFill>
                  <a:srgbClr val="FF0000"/>
                </a:solidFill>
              </a:rPr>
              <a:t>DPS -1-2-1 tutorials</a:t>
            </a:r>
          </a:p>
          <a:p>
            <a:pPr marL="457200" indent="-457200" algn="l">
              <a:buFont typeface="+mj-lt"/>
              <a:buAutoNum type="arabicPeriod"/>
            </a:pPr>
            <a:r>
              <a:rPr lang="en-US" sz="2000">
                <a:solidFill>
                  <a:srgbClr val="FF0000"/>
                </a:solidFill>
              </a:rPr>
              <a:t>DPS Online drop-in surgeries</a:t>
            </a:r>
            <a:r>
              <a:rPr lang="en-US" sz="2000"/>
              <a:t> Tier 4/funding/visa</a:t>
            </a:r>
          </a:p>
        </p:txBody>
      </p:sp>
      <p:sp>
        <p:nvSpPr>
          <p:cNvPr id="38" name="TextBox 37">
            <a:extLst>
              <a:ext uri="{FF2B5EF4-FFF2-40B4-BE49-F238E27FC236}">
                <a16:creationId xmlns:a16="http://schemas.microsoft.com/office/drawing/2014/main" id="{FAF457EB-AE04-C944-B7EC-6AF3B82A87C3}"/>
              </a:ext>
            </a:extLst>
          </p:cNvPr>
          <p:cNvSpPr txBox="1"/>
          <p:nvPr/>
        </p:nvSpPr>
        <p:spPr>
          <a:xfrm>
            <a:off x="7444433" y="987791"/>
            <a:ext cx="3474696" cy="1296495"/>
          </a:xfrm>
          <a:prstGeom prst="rect">
            <a:avLst/>
          </a:prstGeom>
          <a:noFill/>
        </p:spPr>
        <p:txBody>
          <a:bodyPr wrap="square" lIns="0" tIns="0" rIns="0" bIns="0" rtlCol="0" anchor="t" anchorCtr="0">
            <a:noAutofit/>
          </a:bodyPr>
          <a:lstStyle/>
          <a:p>
            <a:pPr algn="l"/>
            <a:r>
              <a:rPr lang="en-US" sz="2400" b="1"/>
              <a:t>May 2024</a:t>
            </a:r>
          </a:p>
          <a:p>
            <a:pPr algn="l"/>
            <a:r>
              <a:rPr lang="en-US" sz="2000">
                <a:solidFill>
                  <a:srgbClr val="FF0000"/>
                </a:solidFill>
              </a:rPr>
              <a:t>1. DPS -1-2-1 tutorials</a:t>
            </a:r>
          </a:p>
          <a:p>
            <a:pPr algn="l"/>
            <a:r>
              <a:rPr lang="en-US" sz="2000">
                <a:solidFill>
                  <a:srgbClr val="FF0000"/>
                </a:solidFill>
              </a:rPr>
              <a:t>2. DPS Online drop-in surgeries</a:t>
            </a:r>
            <a:r>
              <a:rPr lang="en-US" sz="2000"/>
              <a:t> Tier 4/funding/visa</a:t>
            </a:r>
          </a:p>
          <a:p>
            <a:pPr algn="l"/>
            <a:endParaRPr lang="en-US" sz="2400" b="1"/>
          </a:p>
        </p:txBody>
      </p:sp>
      <p:cxnSp>
        <p:nvCxnSpPr>
          <p:cNvPr id="11" name="Straight Arrow Connector 10" descr="Arrow showing prpject timeline">
            <a:extLst>
              <a:ext uri="{FF2B5EF4-FFF2-40B4-BE49-F238E27FC236}">
                <a16:creationId xmlns:a16="http://schemas.microsoft.com/office/drawing/2014/main" id="{F309B920-0340-3845-B75B-C080F8B3733D}"/>
              </a:ext>
            </a:extLst>
          </p:cNvPr>
          <p:cNvCxnSpPr/>
          <p:nvPr/>
        </p:nvCxnSpPr>
        <p:spPr>
          <a:xfrm>
            <a:off x="0" y="3429000"/>
            <a:ext cx="10741025" cy="0"/>
          </a:xfrm>
          <a:prstGeom prst="straightConnector1">
            <a:avLst/>
          </a:prstGeom>
          <a:ln w="635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C37F14-2863-2F43-B2E5-55EF31D1CC0C}"/>
              </a:ext>
              <a:ext uri="{C183D7F6-B498-43B3-948B-1728B52AA6E4}">
                <adec:decorative xmlns:adec="http://schemas.microsoft.com/office/drawing/2017/decorative" val="1"/>
              </a:ext>
            </a:extLst>
          </p:cNvPr>
          <p:cNvCxnSpPr>
            <a:cxnSpLocks/>
          </p:cNvCxnSpPr>
          <p:nvPr/>
        </p:nvCxnSpPr>
        <p:spPr>
          <a:xfrm flipH="1" flipV="1">
            <a:off x="479425" y="2068379"/>
            <a:ext cx="2078" cy="1360623"/>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B624B2-12EB-364E-B6D0-D0B7BA237514}"/>
              </a:ext>
              <a:ext uri="{C183D7F6-B498-43B3-948B-1728B52AA6E4}">
                <adec:decorative xmlns:adec="http://schemas.microsoft.com/office/drawing/2017/decorative" val="1"/>
              </a:ext>
            </a:extLst>
          </p:cNvPr>
          <p:cNvCxnSpPr>
            <a:cxnSpLocks/>
          </p:cNvCxnSpPr>
          <p:nvPr/>
        </p:nvCxnSpPr>
        <p:spPr>
          <a:xfrm flipV="1">
            <a:off x="2596382" y="3051208"/>
            <a:ext cx="0" cy="300132"/>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BFDF23-1DDE-5C4B-A8CD-C6FBF52710B4}"/>
              </a:ext>
              <a:ext uri="{C183D7F6-B498-43B3-948B-1728B52AA6E4}">
                <adec:decorative xmlns:adec="http://schemas.microsoft.com/office/drawing/2017/decorative" val="1"/>
              </a:ext>
            </a:extLst>
          </p:cNvPr>
          <p:cNvCxnSpPr>
            <a:cxnSpLocks/>
          </p:cNvCxnSpPr>
          <p:nvPr/>
        </p:nvCxnSpPr>
        <p:spPr>
          <a:xfrm flipV="1">
            <a:off x="2236102" y="3457135"/>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CEC54C4-56BA-A34A-A574-0EE0E9227E80}"/>
              </a:ext>
              <a:ext uri="{C183D7F6-B498-43B3-948B-1728B52AA6E4}">
                <adec:decorative xmlns:adec="http://schemas.microsoft.com/office/drawing/2017/decorative" val="1"/>
              </a:ext>
            </a:extLst>
          </p:cNvPr>
          <p:cNvCxnSpPr>
            <a:cxnSpLocks/>
          </p:cNvCxnSpPr>
          <p:nvPr/>
        </p:nvCxnSpPr>
        <p:spPr>
          <a:xfrm flipV="1">
            <a:off x="4647960" y="2284286"/>
            <a:ext cx="0" cy="1172851"/>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7F7720-340A-0543-9A20-7E9C8A25030F}"/>
              </a:ext>
              <a:ext uri="{C183D7F6-B498-43B3-948B-1728B52AA6E4}">
                <adec:decorative xmlns:adec="http://schemas.microsoft.com/office/drawing/2017/decorative" val="1"/>
              </a:ext>
            </a:extLst>
          </p:cNvPr>
          <p:cNvCxnSpPr>
            <a:cxnSpLocks/>
          </p:cNvCxnSpPr>
          <p:nvPr/>
        </p:nvCxnSpPr>
        <p:spPr>
          <a:xfrm flipV="1">
            <a:off x="5167725" y="3420022"/>
            <a:ext cx="0" cy="1749791"/>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A803CC-11D8-1F4B-A5EB-964B68C28798}"/>
              </a:ext>
              <a:ext uri="{C183D7F6-B498-43B3-948B-1728B52AA6E4}">
                <adec:decorative xmlns:adec="http://schemas.microsoft.com/office/drawing/2017/decorative" val="1"/>
              </a:ext>
            </a:extLst>
          </p:cNvPr>
          <p:cNvCxnSpPr>
            <a:cxnSpLocks/>
          </p:cNvCxnSpPr>
          <p:nvPr/>
        </p:nvCxnSpPr>
        <p:spPr>
          <a:xfrm flipV="1">
            <a:off x="7055318" y="3185902"/>
            <a:ext cx="0" cy="165438"/>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091DDB-5D1D-3B41-A0EA-0996C5B5AE19}"/>
              </a:ext>
              <a:ext uri="{C183D7F6-B498-43B3-948B-1728B52AA6E4}">
                <adec:decorative xmlns:adec="http://schemas.microsoft.com/office/drawing/2017/decorative" val="1"/>
              </a:ext>
            </a:extLst>
          </p:cNvPr>
          <p:cNvCxnSpPr>
            <a:cxnSpLocks/>
          </p:cNvCxnSpPr>
          <p:nvPr/>
        </p:nvCxnSpPr>
        <p:spPr>
          <a:xfrm flipV="1">
            <a:off x="8460609" y="3457135"/>
            <a:ext cx="0" cy="1106198"/>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9DE1E5C-2B70-3248-BA16-E7AAE652CA5C}"/>
              </a:ext>
            </a:extLst>
          </p:cNvPr>
          <p:cNvCxnSpPr>
            <a:cxnSpLocks/>
          </p:cNvCxnSpPr>
          <p:nvPr/>
        </p:nvCxnSpPr>
        <p:spPr>
          <a:xfrm flipV="1">
            <a:off x="9255463" y="2318008"/>
            <a:ext cx="0" cy="1033332"/>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31" name="Title 2">
            <a:extLst>
              <a:ext uri="{FF2B5EF4-FFF2-40B4-BE49-F238E27FC236}">
                <a16:creationId xmlns:a16="http://schemas.microsoft.com/office/drawing/2014/main" id="{BFF20559-B9DF-41C0-94E5-DC3E0F833364}"/>
              </a:ext>
            </a:extLst>
          </p:cNvPr>
          <p:cNvSpPr>
            <a:spLocks noGrp="1"/>
          </p:cNvSpPr>
          <p:nvPr>
            <p:ph type="ctrTitle"/>
          </p:nvPr>
        </p:nvSpPr>
        <p:spPr>
          <a:xfrm>
            <a:off x="273398" y="104384"/>
            <a:ext cx="11231562" cy="720725"/>
          </a:xfrm>
        </p:spPr>
        <p:txBody>
          <a:bodyPr/>
          <a:lstStyle/>
          <a:p>
            <a:r>
              <a:rPr lang="en-GB"/>
              <a:t>DPS Year 2 preparation Timelines</a:t>
            </a:r>
          </a:p>
        </p:txBody>
      </p:sp>
      <p:sp>
        <p:nvSpPr>
          <p:cNvPr id="12" name="TextBox 11">
            <a:extLst>
              <a:ext uri="{FF2B5EF4-FFF2-40B4-BE49-F238E27FC236}">
                <a16:creationId xmlns:a16="http://schemas.microsoft.com/office/drawing/2014/main" id="{CF7969F4-04CE-45F2-AEFA-3ABEFC50C1D7}"/>
              </a:ext>
            </a:extLst>
          </p:cNvPr>
          <p:cNvSpPr txBox="1"/>
          <p:nvPr/>
        </p:nvSpPr>
        <p:spPr>
          <a:xfrm>
            <a:off x="5527077" y="3535567"/>
            <a:ext cx="2476600" cy="369332"/>
          </a:xfrm>
          <a:prstGeom prst="rect">
            <a:avLst/>
          </a:prstGeom>
          <a:noFill/>
        </p:spPr>
        <p:txBody>
          <a:bodyPr wrap="square" rtlCol="0">
            <a:spAutoFit/>
          </a:bodyPr>
          <a:lstStyle/>
          <a:p>
            <a:r>
              <a:rPr lang="en-GB" b="1" i="1">
                <a:highlight>
                  <a:srgbClr val="FFFF00"/>
                </a:highlight>
              </a:rPr>
              <a:t>START JOB SEARCHING!</a:t>
            </a:r>
          </a:p>
        </p:txBody>
      </p:sp>
      <p:sp>
        <p:nvSpPr>
          <p:cNvPr id="2" name="TextBox 1">
            <a:extLst>
              <a:ext uri="{FF2B5EF4-FFF2-40B4-BE49-F238E27FC236}">
                <a16:creationId xmlns:a16="http://schemas.microsoft.com/office/drawing/2014/main" id="{CC02BCBD-A46B-4609-8ACD-8A1E7F0DBA2F}"/>
              </a:ext>
            </a:extLst>
          </p:cNvPr>
          <p:cNvSpPr txBox="1"/>
          <p:nvPr/>
        </p:nvSpPr>
        <p:spPr>
          <a:xfrm>
            <a:off x="10779432" y="2826270"/>
            <a:ext cx="1290636" cy="1477328"/>
          </a:xfrm>
          <a:prstGeom prst="rect">
            <a:avLst/>
          </a:prstGeom>
          <a:noFill/>
        </p:spPr>
        <p:txBody>
          <a:bodyPr wrap="square" rtlCol="0">
            <a:spAutoFit/>
          </a:bodyPr>
          <a:lstStyle/>
          <a:p>
            <a:r>
              <a:rPr lang="en-GB" b="1" i="1">
                <a:highlight>
                  <a:srgbClr val="FFFF00"/>
                </a:highlight>
              </a:rPr>
              <a:t>End July 24 Deadline to secure placement TBC</a:t>
            </a:r>
          </a:p>
        </p:txBody>
      </p:sp>
      <p:cxnSp>
        <p:nvCxnSpPr>
          <p:cNvPr id="32" name="Straight Connector 31">
            <a:extLst>
              <a:ext uri="{FF2B5EF4-FFF2-40B4-BE49-F238E27FC236}">
                <a16:creationId xmlns:a16="http://schemas.microsoft.com/office/drawing/2014/main" id="{EA78ED6C-66C5-4C0D-8217-E3535B945326}"/>
              </a:ext>
              <a:ext uri="{C183D7F6-B498-43B3-948B-1728B52AA6E4}">
                <adec:decorative xmlns:adec="http://schemas.microsoft.com/office/drawing/2017/decorative" val="1"/>
              </a:ext>
            </a:extLst>
          </p:cNvPr>
          <p:cNvCxnSpPr>
            <a:cxnSpLocks/>
          </p:cNvCxnSpPr>
          <p:nvPr/>
        </p:nvCxnSpPr>
        <p:spPr>
          <a:xfrm flipV="1">
            <a:off x="9750392" y="3437939"/>
            <a:ext cx="0" cy="432683"/>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B449246-85DB-45DA-8AAD-8DB229C00E2A}"/>
              </a:ext>
            </a:extLst>
          </p:cNvPr>
          <p:cNvSpPr txBox="1"/>
          <p:nvPr/>
        </p:nvSpPr>
        <p:spPr>
          <a:xfrm>
            <a:off x="8920607" y="3781497"/>
            <a:ext cx="3474696" cy="1296495"/>
          </a:xfrm>
          <a:prstGeom prst="rect">
            <a:avLst/>
          </a:prstGeom>
          <a:noFill/>
        </p:spPr>
        <p:txBody>
          <a:bodyPr wrap="square" lIns="0" tIns="0" rIns="0" bIns="0" rtlCol="0" anchor="t" anchorCtr="0">
            <a:noAutofit/>
          </a:bodyPr>
          <a:lstStyle/>
          <a:p>
            <a:pPr algn="l"/>
            <a:r>
              <a:rPr lang="en-US" sz="2400" b="1"/>
              <a:t>June 2024</a:t>
            </a:r>
          </a:p>
          <a:p>
            <a:pPr algn="l"/>
            <a:r>
              <a:rPr lang="en-US" sz="2000">
                <a:solidFill>
                  <a:srgbClr val="FF0000"/>
                </a:solidFill>
              </a:rPr>
              <a:t>1.DPS 1-2-1 tutorials</a:t>
            </a:r>
          </a:p>
          <a:p>
            <a:pPr algn="l"/>
            <a:r>
              <a:rPr lang="en-US" sz="2000">
                <a:solidFill>
                  <a:srgbClr val="FF0000"/>
                </a:solidFill>
              </a:rPr>
              <a:t>2. Final DPS briefing</a:t>
            </a:r>
          </a:p>
        </p:txBody>
      </p:sp>
      <p:sp>
        <p:nvSpPr>
          <p:cNvPr id="3" name="Footer Placeholder 2">
            <a:extLst>
              <a:ext uri="{FF2B5EF4-FFF2-40B4-BE49-F238E27FC236}">
                <a16:creationId xmlns:a16="http://schemas.microsoft.com/office/drawing/2014/main" id="{D7BC8D59-CB3E-41EB-BBB9-AC03CB1F59CE}"/>
              </a:ext>
            </a:extLst>
          </p:cNvPr>
          <p:cNvSpPr>
            <a:spLocks noGrp="1"/>
          </p:cNvSpPr>
          <p:nvPr>
            <p:ph type="ftr" sz="quarter" idx="3"/>
          </p:nvPr>
        </p:nvSpPr>
        <p:spPr/>
        <p:txBody>
          <a:bodyPr/>
          <a:lstStyle/>
          <a:p>
            <a:pPr algn="r"/>
            <a:r>
              <a:rPr lang="en-GB"/>
              <a:t>Preparing for your DPS journey Part 1 November 2023</a:t>
            </a:r>
          </a:p>
        </p:txBody>
      </p:sp>
    </p:spTree>
    <p:extLst>
      <p:ext uri="{BB962C8B-B14F-4D97-AF65-F5344CB8AC3E}">
        <p14:creationId xmlns:p14="http://schemas.microsoft.com/office/powerpoint/2010/main" val="151247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fade">
                                      <p:cBhvr>
                                        <p:cTn id="14" dur="1000"/>
                                        <p:tgtEl>
                                          <p:spTgt spid="22">
                                            <p:txEl>
                                              <p:pRg st="0" end="0"/>
                                            </p:txEl>
                                          </p:spTgt>
                                        </p:tgtEl>
                                      </p:cBhvr>
                                    </p:animEffect>
                                    <p:anim calcmode="lin" valueType="num">
                                      <p:cBhvr>
                                        <p:cTn id="1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Effect transition="in" filter="fade">
                                      <p:cBhvr>
                                        <p:cTn id="19" dur="1000"/>
                                        <p:tgtEl>
                                          <p:spTgt spid="22">
                                            <p:txEl>
                                              <p:pRg st="1" end="1"/>
                                            </p:txEl>
                                          </p:spTgt>
                                        </p:tgtEl>
                                      </p:cBhvr>
                                    </p:animEffect>
                                    <p:anim calcmode="lin" valueType="num">
                                      <p:cBhvr>
                                        <p:cTn id="20"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7" grpId="0"/>
      <p:bldP spid="29" grpId="0"/>
      <p:bldP spid="34" grpId="0"/>
      <p:bldP spid="38"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1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6F4B34-840C-4095-B2AA-EE085B815ACF}"/>
              </a:ext>
            </a:extLst>
          </p:cNvPr>
          <p:cNvSpPr txBox="1"/>
          <p:nvPr/>
        </p:nvSpPr>
        <p:spPr>
          <a:xfrm>
            <a:off x="798895" y="1411366"/>
            <a:ext cx="10116153" cy="3416320"/>
          </a:xfrm>
          <a:prstGeom prst="rect">
            <a:avLst/>
          </a:prstGeom>
          <a:noFill/>
        </p:spPr>
        <p:txBody>
          <a:bodyPr wrap="square">
            <a:spAutoFit/>
          </a:bodyPr>
          <a:lstStyle/>
          <a:p>
            <a:r>
              <a:rPr lang="en-GB" sz="2400"/>
              <a:t>We will hold an online Drop-in session on </a:t>
            </a:r>
            <a:r>
              <a:rPr lang="en-GB" sz="2400">
                <a:solidFill>
                  <a:srgbClr val="FF0000"/>
                </a:solidFill>
              </a:rPr>
              <a:t>Wednesday 6</a:t>
            </a:r>
            <a:r>
              <a:rPr lang="en-GB" sz="2400" baseline="30000">
                <a:solidFill>
                  <a:srgbClr val="FF0000"/>
                </a:solidFill>
              </a:rPr>
              <a:t>th</a:t>
            </a:r>
            <a:r>
              <a:rPr lang="en-GB" sz="2400">
                <a:solidFill>
                  <a:srgbClr val="FF0000"/>
                </a:solidFill>
              </a:rPr>
              <a:t> December 1pm-2pm</a:t>
            </a:r>
          </a:p>
          <a:p>
            <a:endParaRPr lang="en-GB" sz="2400"/>
          </a:p>
          <a:p>
            <a:r>
              <a:rPr lang="en-GB" sz="2400"/>
              <a:t>Please come online to ask any questions you may have about doing DPS and the Opt-in requirements.</a:t>
            </a:r>
          </a:p>
          <a:p>
            <a:endParaRPr lang="en-GB" sz="2400"/>
          </a:p>
          <a:p>
            <a:r>
              <a:rPr lang="en-GB" sz="2400"/>
              <a:t>Link will be shared via email</a:t>
            </a:r>
          </a:p>
          <a:p>
            <a:endParaRPr lang="en-GB">
              <a:solidFill>
                <a:srgbClr val="FF0000"/>
              </a:solidFill>
            </a:endParaRPr>
          </a:p>
          <a:p>
            <a:endParaRPr lang="en-GB">
              <a:solidFill>
                <a:srgbClr val="FF0000"/>
              </a:solidFill>
            </a:endParaRPr>
          </a:p>
          <a:p>
            <a:endParaRPr lang="en-GB">
              <a:solidFill>
                <a:srgbClr val="FF0000"/>
              </a:solidFill>
            </a:endParaRPr>
          </a:p>
          <a:p>
            <a:endParaRPr lang="en-GB" sz="1800">
              <a:solidFill>
                <a:srgbClr val="FF0000"/>
              </a:solidFill>
            </a:endParaRPr>
          </a:p>
        </p:txBody>
      </p:sp>
      <p:sp>
        <p:nvSpPr>
          <p:cNvPr id="12" name="Title 1">
            <a:extLst>
              <a:ext uri="{FF2B5EF4-FFF2-40B4-BE49-F238E27FC236}">
                <a16:creationId xmlns:a16="http://schemas.microsoft.com/office/drawing/2014/main" id="{A3F3D4B4-FAA2-428E-A251-7C94E6BCFAB3}"/>
              </a:ext>
            </a:extLst>
          </p:cNvPr>
          <p:cNvSpPr>
            <a:spLocks noGrp="1"/>
          </p:cNvSpPr>
          <p:nvPr>
            <p:ph type="ctrTitle"/>
          </p:nvPr>
        </p:nvSpPr>
        <p:spPr>
          <a:xfrm>
            <a:off x="125128" y="179045"/>
            <a:ext cx="11269545" cy="605222"/>
          </a:xfrm>
        </p:spPr>
        <p:txBody>
          <a:bodyPr>
            <a:normAutofit/>
          </a:bodyPr>
          <a:lstStyle/>
          <a:p>
            <a:r>
              <a:rPr lang="en-US" sz="3200"/>
              <a:t> </a:t>
            </a:r>
            <a:r>
              <a:rPr lang="en-US" sz="3200">
                <a:latin typeface="Bookman Old Style" panose="02050604050505020204" pitchFamily="18" charset="0"/>
              </a:rPr>
              <a:t>Preparing for your DPS journey : OPT-IN DROP-IN</a:t>
            </a:r>
          </a:p>
        </p:txBody>
      </p:sp>
      <p:cxnSp>
        <p:nvCxnSpPr>
          <p:cNvPr id="13" name="Straight Connector 12">
            <a:extLst>
              <a:ext uri="{FF2B5EF4-FFF2-40B4-BE49-F238E27FC236}">
                <a16:creationId xmlns:a16="http://schemas.microsoft.com/office/drawing/2014/main" id="{2D20156A-3EE3-4D28-9C44-A9113428F0FD}"/>
              </a:ext>
            </a:extLst>
          </p:cNvPr>
          <p:cNvCxnSpPr>
            <a:cxnSpLocks/>
          </p:cNvCxnSpPr>
          <p:nvPr/>
        </p:nvCxnSpPr>
        <p:spPr>
          <a:xfrm>
            <a:off x="202130" y="856524"/>
            <a:ext cx="1169469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7237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4F4A78-0FD8-45BE-9FBC-58973B20A804}"/>
              </a:ext>
            </a:extLst>
          </p:cNvPr>
          <p:cNvPicPr>
            <a:picLocks noGrp="1" noChangeAspect="1"/>
          </p:cNvPicPr>
          <p:nvPr>
            <p:ph idx="1"/>
          </p:nvPr>
        </p:nvPicPr>
        <p:blipFill>
          <a:blip r:embed="rId2"/>
          <a:stretch>
            <a:fillRect/>
          </a:stretch>
        </p:blipFill>
        <p:spPr>
          <a:xfrm>
            <a:off x="0" y="0"/>
            <a:ext cx="12191999" cy="7162113"/>
          </a:xfrm>
          <a:prstGeom prst="rect">
            <a:avLst/>
          </a:prstGeom>
        </p:spPr>
      </p:pic>
      <p:sp>
        <p:nvSpPr>
          <p:cNvPr id="2" name="Footer Placeholder 1">
            <a:extLst>
              <a:ext uri="{FF2B5EF4-FFF2-40B4-BE49-F238E27FC236}">
                <a16:creationId xmlns:a16="http://schemas.microsoft.com/office/drawing/2014/main" id="{8EE41CCB-8BE2-4C74-9A5F-4ECD4C9F9745}"/>
              </a:ext>
            </a:extLst>
          </p:cNvPr>
          <p:cNvSpPr>
            <a:spLocks noGrp="1"/>
          </p:cNvSpPr>
          <p:nvPr>
            <p:ph type="ftr" sz="quarter" idx="11"/>
          </p:nvPr>
        </p:nvSpPr>
        <p:spPr/>
        <p:txBody>
          <a:bodyPr/>
          <a:lstStyle/>
          <a:p>
            <a:r>
              <a:rPr lang="en-GB"/>
              <a:t>Preparing for your DPS journey Part II November 2023</a:t>
            </a:r>
            <a:endParaRPr lang="en-US"/>
          </a:p>
        </p:txBody>
      </p:sp>
    </p:spTree>
    <p:extLst>
      <p:ext uri="{BB962C8B-B14F-4D97-AF65-F5344CB8AC3E}">
        <p14:creationId xmlns:p14="http://schemas.microsoft.com/office/powerpoint/2010/main" val="1997859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498F-F8FA-FF45-A90E-83AB0BCE01C9}"/>
              </a:ext>
            </a:extLst>
          </p:cNvPr>
          <p:cNvSpPr>
            <a:spLocks noGrp="1"/>
          </p:cNvSpPr>
          <p:nvPr>
            <p:ph type="title"/>
          </p:nvPr>
        </p:nvSpPr>
        <p:spPr>
          <a:xfrm>
            <a:off x="3605929" y="606392"/>
            <a:ext cx="3635814" cy="800434"/>
          </a:xfrm>
        </p:spPr>
        <p:txBody>
          <a:bodyPr/>
          <a:lstStyle/>
          <a:p>
            <a:pPr algn="ctr"/>
            <a:r>
              <a:rPr lang="en-US"/>
              <a:t>Thank you</a:t>
            </a:r>
          </a:p>
        </p:txBody>
      </p:sp>
      <p:sp>
        <p:nvSpPr>
          <p:cNvPr id="3" name="TextBox 2">
            <a:extLst>
              <a:ext uri="{FF2B5EF4-FFF2-40B4-BE49-F238E27FC236}">
                <a16:creationId xmlns:a16="http://schemas.microsoft.com/office/drawing/2014/main" id="{D173BFBA-B70D-4704-B126-AED6FF9CD596}"/>
              </a:ext>
            </a:extLst>
          </p:cNvPr>
          <p:cNvSpPr txBox="1"/>
          <p:nvPr/>
        </p:nvSpPr>
        <p:spPr>
          <a:xfrm>
            <a:off x="693019" y="1925053"/>
            <a:ext cx="9769642" cy="3662541"/>
          </a:xfrm>
          <a:prstGeom prst="rect">
            <a:avLst/>
          </a:prstGeom>
          <a:noFill/>
        </p:spPr>
        <p:txBody>
          <a:bodyPr wrap="square" rtlCol="0">
            <a:spAutoFit/>
          </a:bodyPr>
          <a:lstStyle/>
          <a:p>
            <a:pPr algn="ctr"/>
            <a:r>
              <a:rPr lang="en-GB" sz="2800">
                <a:solidFill>
                  <a:schemeClr val="bg1"/>
                </a:solidFill>
              </a:rPr>
              <a:t>DPS Coordinators &amp; Placement Tutors:</a:t>
            </a:r>
          </a:p>
          <a:p>
            <a:pPr algn="ctr"/>
            <a:endParaRPr lang="en-GB" sz="2800">
              <a:solidFill>
                <a:schemeClr val="bg1"/>
              </a:solidFill>
            </a:endParaRPr>
          </a:p>
          <a:p>
            <a:pPr algn="ctr"/>
            <a:r>
              <a:rPr lang="en-GB" sz="2800">
                <a:solidFill>
                  <a:schemeClr val="bg1"/>
                </a:solidFill>
              </a:rPr>
              <a:t>Wande Awoniyi</a:t>
            </a:r>
          </a:p>
          <a:p>
            <a:pPr algn="ctr"/>
            <a:r>
              <a:rPr lang="en-GB" sz="2800">
                <a:solidFill>
                  <a:schemeClr val="bg1"/>
                </a:solidFill>
                <a:hlinkClick r:id="rId2"/>
              </a:rPr>
              <a:t>w.awoniyi@csm.arts.ac.uk</a:t>
            </a:r>
            <a:endParaRPr lang="en-GB" sz="2800">
              <a:solidFill>
                <a:schemeClr val="bg1"/>
              </a:solidFill>
            </a:endParaRPr>
          </a:p>
          <a:p>
            <a:pPr algn="ctr"/>
            <a:endParaRPr lang="en-GB" sz="2800">
              <a:solidFill>
                <a:schemeClr val="bg1"/>
              </a:solidFill>
            </a:endParaRPr>
          </a:p>
          <a:p>
            <a:pPr algn="ctr"/>
            <a:r>
              <a:rPr lang="en-GB" sz="2800">
                <a:solidFill>
                  <a:schemeClr val="bg1"/>
                </a:solidFill>
              </a:rPr>
              <a:t>Maria Nishio</a:t>
            </a:r>
          </a:p>
          <a:p>
            <a:pPr algn="ctr"/>
            <a:r>
              <a:rPr lang="en-GB" sz="2800">
                <a:solidFill>
                  <a:schemeClr val="bg1"/>
                </a:solidFill>
                <a:hlinkClick r:id="rId3"/>
              </a:rPr>
              <a:t>m.nishio@csm.arts.ac.uk</a:t>
            </a:r>
            <a:endParaRPr lang="en-GB" sz="2800">
              <a:solidFill>
                <a:schemeClr val="bg1"/>
              </a:solidFill>
            </a:endParaRPr>
          </a:p>
          <a:p>
            <a:endParaRPr lang="en-GB">
              <a:solidFill>
                <a:schemeClr val="bg1"/>
              </a:solidFill>
            </a:endParaRPr>
          </a:p>
          <a:p>
            <a:endParaRPr lang="en-GB">
              <a:solidFill>
                <a:schemeClr val="bg1"/>
              </a:solidFill>
            </a:endParaRPr>
          </a:p>
        </p:txBody>
      </p:sp>
    </p:spTree>
    <p:extLst>
      <p:ext uri="{BB962C8B-B14F-4D97-AF65-F5344CB8AC3E}">
        <p14:creationId xmlns:p14="http://schemas.microsoft.com/office/powerpoint/2010/main" val="2523006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86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64AB550-F7BB-4EE1-A442-D3351C260617}"/>
              </a:ext>
            </a:extLst>
          </p:cNvPr>
          <p:cNvSpPr>
            <a:spLocks noGrp="1"/>
          </p:cNvSpPr>
          <p:nvPr>
            <p:ph type="ctrTitle"/>
          </p:nvPr>
        </p:nvSpPr>
        <p:spPr>
          <a:xfrm>
            <a:off x="202130" y="135799"/>
            <a:ext cx="11231562" cy="720725"/>
          </a:xfrm>
        </p:spPr>
        <p:txBody>
          <a:bodyPr/>
          <a:lstStyle/>
          <a:p>
            <a:r>
              <a:rPr lang="en-GB">
                <a:solidFill>
                  <a:prstClr val="black"/>
                </a:solidFill>
                <a:latin typeface="Bookman Old Style" panose="020F0302020204030204"/>
              </a:rPr>
              <a:t>Today’s</a:t>
            </a:r>
            <a:r>
              <a:rPr lang="en-GB" spc="-50">
                <a:solidFill>
                  <a:prstClr val="black"/>
                </a:solidFill>
                <a:latin typeface="Bookman Old Style" panose="020F0302020204030204"/>
              </a:rPr>
              <a:t> Session:</a:t>
            </a:r>
            <a:endParaRPr lang="en-GB"/>
          </a:p>
        </p:txBody>
      </p:sp>
      <p:cxnSp>
        <p:nvCxnSpPr>
          <p:cNvPr id="6" name="Straight Connector 5">
            <a:extLst>
              <a:ext uri="{FF2B5EF4-FFF2-40B4-BE49-F238E27FC236}">
                <a16:creationId xmlns:a16="http://schemas.microsoft.com/office/drawing/2014/main" id="{DFC6AF1F-3B40-4115-9B67-99635A85275C}"/>
              </a:ext>
            </a:extLst>
          </p:cNvPr>
          <p:cNvCxnSpPr>
            <a:cxnSpLocks/>
          </p:cNvCxnSpPr>
          <p:nvPr/>
        </p:nvCxnSpPr>
        <p:spPr>
          <a:xfrm>
            <a:off x="202130" y="856524"/>
            <a:ext cx="7199697"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7FC8B7F-AA2F-42AF-BED8-7AE6F8F311A7}"/>
              </a:ext>
            </a:extLst>
          </p:cNvPr>
          <p:cNvSpPr txBox="1"/>
          <p:nvPr/>
        </p:nvSpPr>
        <p:spPr>
          <a:xfrm>
            <a:off x="394635" y="1239619"/>
            <a:ext cx="7607669" cy="4247317"/>
          </a:xfrm>
          <a:prstGeom prst="rect">
            <a:avLst/>
          </a:prstGeom>
          <a:noFill/>
        </p:spPr>
        <p:txBody>
          <a:bodyPr wrap="square">
            <a:spAutoFit/>
          </a:bodyPr>
          <a:lstStyle/>
          <a:p>
            <a:endParaRPr lang="en-GB"/>
          </a:p>
          <a:p>
            <a:pPr>
              <a:buClr>
                <a:schemeClr val="tx1">
                  <a:lumMod val="65000"/>
                  <a:lumOff val="35000"/>
                </a:schemeClr>
              </a:buClr>
              <a:buSzPct val="150000"/>
            </a:pPr>
            <a:r>
              <a:rPr lang="en-GB" sz="2400">
                <a:solidFill>
                  <a:schemeClr val="tx1">
                    <a:lumMod val="65000"/>
                    <a:lumOff val="35000"/>
                  </a:schemeClr>
                </a:solidFill>
              </a:rPr>
              <a:t>Preparing for your placement year:</a:t>
            </a:r>
          </a:p>
          <a:p>
            <a:pPr>
              <a:buClr>
                <a:schemeClr val="tx1">
                  <a:lumMod val="65000"/>
                  <a:lumOff val="35000"/>
                </a:schemeClr>
              </a:buClr>
              <a:buSzPct val="150000"/>
            </a:pPr>
            <a:endParaRPr lang="en-GB" sz="2400">
              <a:solidFill>
                <a:schemeClr val="tx1">
                  <a:lumMod val="65000"/>
                  <a:lumOff val="35000"/>
                </a:schemeClr>
              </a:solidFill>
            </a:endParaRPr>
          </a:p>
          <a:p>
            <a:pPr marL="342900" indent="-342900">
              <a:buClr>
                <a:schemeClr val="tx1">
                  <a:lumMod val="65000"/>
                  <a:lumOff val="35000"/>
                </a:schemeClr>
              </a:buClr>
              <a:buSzPct val="150000"/>
              <a:buFont typeface="Wingdings" panose="05000000000000000000" pitchFamily="2" charset="2"/>
              <a:buChar char="§"/>
            </a:pPr>
            <a:r>
              <a:rPr lang="en-GB" sz="2400">
                <a:solidFill>
                  <a:schemeClr val="tx1">
                    <a:lumMod val="65000"/>
                    <a:lumOff val="35000"/>
                  </a:schemeClr>
                </a:solidFill>
              </a:rPr>
              <a:t>Your online profile</a:t>
            </a:r>
          </a:p>
          <a:p>
            <a:pPr marL="342900" indent="-342900">
              <a:buClr>
                <a:schemeClr val="tx1">
                  <a:lumMod val="65000"/>
                  <a:lumOff val="35000"/>
                </a:schemeClr>
              </a:buClr>
              <a:buSzPct val="150000"/>
              <a:buFont typeface="Wingdings" panose="05000000000000000000" pitchFamily="2" charset="2"/>
              <a:buChar char="§"/>
            </a:pPr>
            <a:r>
              <a:rPr lang="en-GB" sz="2400" b="1" i="1">
                <a:solidFill>
                  <a:schemeClr val="tx1">
                    <a:lumMod val="65000"/>
                    <a:lumOff val="35000"/>
                  </a:schemeClr>
                </a:solidFill>
              </a:rPr>
              <a:t>Mind Map Activity:  </a:t>
            </a:r>
            <a:r>
              <a:rPr lang="en-GB" sz="2400">
                <a:solidFill>
                  <a:schemeClr val="tx1">
                    <a:lumMod val="65000"/>
                    <a:lumOff val="35000"/>
                  </a:schemeClr>
                </a:solidFill>
              </a:rPr>
              <a:t>Brands and Businesses</a:t>
            </a:r>
          </a:p>
          <a:p>
            <a:pPr marL="342900" indent="-342900">
              <a:buClr>
                <a:schemeClr val="tx1">
                  <a:lumMod val="65000"/>
                  <a:lumOff val="35000"/>
                </a:schemeClr>
              </a:buClr>
              <a:buSzPct val="150000"/>
              <a:buFont typeface="Wingdings" panose="05000000000000000000" pitchFamily="2" charset="2"/>
              <a:buChar char="§"/>
            </a:pPr>
            <a:r>
              <a:rPr lang="en-GB" sz="2400">
                <a:solidFill>
                  <a:schemeClr val="tx1">
                    <a:lumMod val="65000"/>
                    <a:lumOff val="35000"/>
                  </a:schemeClr>
                </a:solidFill>
              </a:rPr>
              <a:t>Creating your own contact list.</a:t>
            </a:r>
          </a:p>
          <a:p>
            <a:pPr marL="342900" indent="-342900">
              <a:buClr>
                <a:schemeClr val="tx1">
                  <a:lumMod val="65000"/>
                  <a:lumOff val="35000"/>
                </a:schemeClr>
              </a:buClr>
              <a:buSzPct val="150000"/>
              <a:buFont typeface="Wingdings" panose="05000000000000000000" pitchFamily="2" charset="2"/>
              <a:buChar char="§"/>
            </a:pPr>
            <a:r>
              <a:rPr lang="en-GB" sz="2400">
                <a:solidFill>
                  <a:schemeClr val="tx1">
                    <a:lumMod val="65000"/>
                    <a:lumOff val="35000"/>
                  </a:schemeClr>
                </a:solidFill>
              </a:rPr>
              <a:t>Speculative emails –(Opt-in requirement)</a:t>
            </a:r>
          </a:p>
          <a:p>
            <a:pPr marL="342900" indent="-342900">
              <a:buClr>
                <a:schemeClr val="tx1">
                  <a:lumMod val="65000"/>
                  <a:lumOff val="35000"/>
                </a:schemeClr>
              </a:buClr>
              <a:buSzPct val="150000"/>
              <a:buFont typeface="Wingdings" panose="05000000000000000000" pitchFamily="2" charset="2"/>
              <a:buChar char="§"/>
            </a:pPr>
            <a:r>
              <a:rPr lang="en-GB" sz="2400">
                <a:solidFill>
                  <a:schemeClr val="tx1">
                    <a:lumMod val="65000"/>
                    <a:lumOff val="35000"/>
                  </a:schemeClr>
                </a:solidFill>
              </a:rPr>
              <a:t>Job searching strategies</a:t>
            </a:r>
          </a:p>
          <a:p>
            <a:pPr marL="342900" indent="-342900">
              <a:buClr>
                <a:schemeClr val="tx1">
                  <a:lumMod val="65000"/>
                  <a:lumOff val="35000"/>
                </a:schemeClr>
              </a:buClr>
              <a:buSzPct val="150000"/>
              <a:buFont typeface="Wingdings" panose="05000000000000000000" pitchFamily="2" charset="2"/>
              <a:buChar char="§"/>
            </a:pPr>
            <a:r>
              <a:rPr lang="en-GB" sz="2400">
                <a:solidFill>
                  <a:schemeClr val="tx1">
                    <a:lumMod val="65000"/>
                    <a:lumOff val="35000"/>
                  </a:schemeClr>
                </a:solidFill>
              </a:rPr>
              <a:t>Portfolio’s</a:t>
            </a:r>
          </a:p>
          <a:p>
            <a:pPr marL="342900" indent="-342900">
              <a:buClr>
                <a:schemeClr val="tx1">
                  <a:lumMod val="65000"/>
                  <a:lumOff val="35000"/>
                </a:schemeClr>
              </a:buClr>
              <a:buSzPct val="150000"/>
              <a:buFont typeface="Wingdings" panose="05000000000000000000" pitchFamily="2" charset="2"/>
              <a:buChar char="§"/>
            </a:pPr>
            <a:r>
              <a:rPr lang="en-GB" sz="2400">
                <a:solidFill>
                  <a:schemeClr val="tx1">
                    <a:lumMod val="65000"/>
                    <a:lumOff val="35000"/>
                  </a:schemeClr>
                </a:solidFill>
              </a:rPr>
              <a:t>Career support and online resources.</a:t>
            </a:r>
          </a:p>
          <a:p>
            <a:pPr marL="342900" indent="-342900">
              <a:buClr>
                <a:schemeClr val="tx1">
                  <a:lumMod val="65000"/>
                  <a:lumOff val="35000"/>
                </a:schemeClr>
              </a:buClr>
              <a:buSzPct val="150000"/>
              <a:buFont typeface="Wingdings" panose="05000000000000000000" pitchFamily="2" charset="2"/>
              <a:buChar char="§"/>
            </a:pPr>
            <a:endParaRPr lang="en-GB"/>
          </a:p>
          <a:p>
            <a:pPr>
              <a:buClr>
                <a:schemeClr val="tx1">
                  <a:lumMod val="65000"/>
                  <a:lumOff val="35000"/>
                </a:schemeClr>
              </a:buClr>
              <a:buSzPct val="150000"/>
              <a:buFont typeface="Wingdings" panose="05000000000000000000" pitchFamily="2" charset="2"/>
              <a:buChar char="§"/>
            </a:pPr>
            <a:endParaRPr lang="en-GB"/>
          </a:p>
        </p:txBody>
      </p:sp>
      <p:sp>
        <p:nvSpPr>
          <p:cNvPr id="15" name="TextBox 14">
            <a:extLst>
              <a:ext uri="{FF2B5EF4-FFF2-40B4-BE49-F238E27FC236}">
                <a16:creationId xmlns:a16="http://schemas.microsoft.com/office/drawing/2014/main" id="{A638D607-8BE4-42B5-A769-66A332C82140}"/>
              </a:ext>
            </a:extLst>
          </p:cNvPr>
          <p:cNvSpPr txBox="1"/>
          <p:nvPr/>
        </p:nvSpPr>
        <p:spPr>
          <a:xfrm>
            <a:off x="10817158" y="5703449"/>
            <a:ext cx="1099420" cy="307777"/>
          </a:xfrm>
          <a:prstGeom prst="rect">
            <a:avLst/>
          </a:prstGeom>
          <a:noFill/>
        </p:spPr>
        <p:txBody>
          <a:bodyPr wrap="square" rtlCol="0">
            <a:spAutoFit/>
          </a:bodyPr>
          <a:lstStyle/>
          <a:p>
            <a:r>
              <a:rPr lang="en-GB" sz="1400">
                <a:solidFill>
                  <a:schemeClr val="bg1"/>
                </a:solidFill>
              </a:rPr>
              <a:t>Dior @ V&amp;A</a:t>
            </a:r>
          </a:p>
        </p:txBody>
      </p:sp>
      <p:pic>
        <p:nvPicPr>
          <p:cNvPr id="3080" name="Picture 8" descr="Elsa Schiaparelli · V&amp;A">
            <a:extLst>
              <a:ext uri="{FF2B5EF4-FFF2-40B4-BE49-F238E27FC236}">
                <a16:creationId xmlns:a16="http://schemas.microsoft.com/office/drawing/2014/main" id="{3A404DD4-2470-4F24-9351-2EB052C3D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341" y="135798"/>
            <a:ext cx="4177122" cy="65864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BD8A44-A317-4D39-A30A-741980F6B499}"/>
              </a:ext>
            </a:extLst>
          </p:cNvPr>
          <p:cNvSpPr txBox="1"/>
          <p:nvPr/>
        </p:nvSpPr>
        <p:spPr>
          <a:xfrm>
            <a:off x="9038122" y="6304547"/>
            <a:ext cx="2878456" cy="369332"/>
          </a:xfrm>
          <a:prstGeom prst="rect">
            <a:avLst/>
          </a:prstGeom>
          <a:noFill/>
        </p:spPr>
        <p:txBody>
          <a:bodyPr wrap="square" rtlCol="0">
            <a:spAutoFit/>
          </a:bodyPr>
          <a:lstStyle/>
          <a:p>
            <a:r>
              <a:rPr lang="en-GB">
                <a:solidFill>
                  <a:schemeClr val="bg1">
                    <a:lumMod val="65000"/>
                  </a:schemeClr>
                </a:solidFill>
              </a:rPr>
              <a:t>SCHIAPARELLI at the V&amp;A</a:t>
            </a:r>
          </a:p>
        </p:txBody>
      </p:sp>
    </p:spTree>
    <p:extLst>
      <p:ext uri="{BB962C8B-B14F-4D97-AF65-F5344CB8AC3E}">
        <p14:creationId xmlns:p14="http://schemas.microsoft.com/office/powerpoint/2010/main" val="175209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64AB550-F7BB-4EE1-A442-D3351C260617}"/>
              </a:ext>
            </a:extLst>
          </p:cNvPr>
          <p:cNvSpPr>
            <a:spLocks noGrp="1"/>
          </p:cNvSpPr>
          <p:nvPr>
            <p:ph type="ctrTitle"/>
          </p:nvPr>
        </p:nvSpPr>
        <p:spPr>
          <a:xfrm>
            <a:off x="202130" y="135799"/>
            <a:ext cx="11231562" cy="720725"/>
          </a:xfrm>
        </p:spPr>
        <p:txBody>
          <a:bodyPr/>
          <a:lstStyle/>
          <a:p>
            <a:r>
              <a:rPr lang="en-GB" spc="-50">
                <a:solidFill>
                  <a:prstClr val="black"/>
                </a:solidFill>
                <a:latin typeface="Bookman Old Style" panose="020F0302020204030204"/>
              </a:rPr>
              <a:t>Your online profile:</a:t>
            </a:r>
            <a:endParaRPr lang="en-GB"/>
          </a:p>
        </p:txBody>
      </p:sp>
      <p:sp>
        <p:nvSpPr>
          <p:cNvPr id="8" name="TextBox 7">
            <a:extLst>
              <a:ext uri="{FF2B5EF4-FFF2-40B4-BE49-F238E27FC236}">
                <a16:creationId xmlns:a16="http://schemas.microsoft.com/office/drawing/2014/main" id="{E7FC8B7F-AA2F-42AF-BED8-7AE6F8F311A7}"/>
              </a:ext>
            </a:extLst>
          </p:cNvPr>
          <p:cNvSpPr txBox="1"/>
          <p:nvPr/>
        </p:nvSpPr>
        <p:spPr>
          <a:xfrm>
            <a:off x="224057" y="1113447"/>
            <a:ext cx="11692521" cy="1384995"/>
          </a:xfrm>
          <a:prstGeom prst="rect">
            <a:avLst/>
          </a:prstGeom>
          <a:noFill/>
        </p:spPr>
        <p:txBody>
          <a:bodyPr wrap="square">
            <a:spAutoFit/>
          </a:bodyPr>
          <a:lstStyle/>
          <a:p>
            <a:pPr>
              <a:buClr>
                <a:schemeClr val="tx1">
                  <a:lumMod val="65000"/>
                  <a:lumOff val="35000"/>
                </a:schemeClr>
              </a:buClr>
              <a:buSzPct val="150000"/>
            </a:pPr>
            <a:endParaRPr lang="en-GB" sz="2400"/>
          </a:p>
          <a:p>
            <a:pPr>
              <a:buClr>
                <a:schemeClr val="tx1">
                  <a:lumMod val="65000"/>
                  <a:lumOff val="35000"/>
                </a:schemeClr>
              </a:buClr>
              <a:buSzPct val="150000"/>
            </a:pPr>
            <a:r>
              <a:rPr lang="en-GB" sz="2400" b="1" i="0">
                <a:effectLst/>
                <a:latin typeface="+mj-lt"/>
              </a:rPr>
              <a:t>98% of recruitment, talent acquisition and employer branding teams used social media in 2023</a:t>
            </a:r>
          </a:p>
          <a:p>
            <a:pPr>
              <a:buClr>
                <a:schemeClr val="tx1">
                  <a:lumMod val="65000"/>
                  <a:lumOff val="35000"/>
                </a:schemeClr>
              </a:buClr>
              <a:buSzPct val="150000"/>
            </a:pPr>
            <a:r>
              <a:rPr lang="en-GB"/>
              <a:t> </a:t>
            </a:r>
          </a:p>
          <a:p>
            <a:pPr>
              <a:buClr>
                <a:schemeClr val="tx1">
                  <a:lumMod val="65000"/>
                  <a:lumOff val="35000"/>
                </a:schemeClr>
              </a:buClr>
              <a:buSzPct val="150000"/>
              <a:buFont typeface="Wingdings" panose="05000000000000000000" pitchFamily="2" charset="2"/>
              <a:buChar char="§"/>
            </a:pPr>
            <a:endParaRPr lang="en-GB"/>
          </a:p>
        </p:txBody>
      </p:sp>
      <p:sp>
        <p:nvSpPr>
          <p:cNvPr id="15" name="TextBox 14">
            <a:extLst>
              <a:ext uri="{FF2B5EF4-FFF2-40B4-BE49-F238E27FC236}">
                <a16:creationId xmlns:a16="http://schemas.microsoft.com/office/drawing/2014/main" id="{A638D607-8BE4-42B5-A769-66A332C82140}"/>
              </a:ext>
            </a:extLst>
          </p:cNvPr>
          <p:cNvSpPr txBox="1"/>
          <p:nvPr/>
        </p:nvSpPr>
        <p:spPr>
          <a:xfrm>
            <a:off x="10817158" y="5703449"/>
            <a:ext cx="1099420" cy="307777"/>
          </a:xfrm>
          <a:prstGeom prst="rect">
            <a:avLst/>
          </a:prstGeom>
          <a:noFill/>
        </p:spPr>
        <p:txBody>
          <a:bodyPr wrap="square" rtlCol="0">
            <a:spAutoFit/>
          </a:bodyPr>
          <a:lstStyle/>
          <a:p>
            <a:r>
              <a:rPr lang="en-GB" sz="1400">
                <a:solidFill>
                  <a:schemeClr val="bg1"/>
                </a:solidFill>
              </a:rPr>
              <a:t>Dior @ V&amp;A</a:t>
            </a:r>
          </a:p>
        </p:txBody>
      </p:sp>
      <p:pic>
        <p:nvPicPr>
          <p:cNvPr id="3" name="Picture 2">
            <a:extLst>
              <a:ext uri="{FF2B5EF4-FFF2-40B4-BE49-F238E27FC236}">
                <a16:creationId xmlns:a16="http://schemas.microsoft.com/office/drawing/2014/main" id="{1A7BBA1D-FE02-4D8E-AF5F-EB459A7FEDAE}"/>
              </a:ext>
            </a:extLst>
          </p:cNvPr>
          <p:cNvPicPr>
            <a:picLocks noChangeAspect="1"/>
          </p:cNvPicPr>
          <p:nvPr/>
        </p:nvPicPr>
        <p:blipFill rotWithShape="1">
          <a:blip r:embed="rId2"/>
          <a:srcRect t="2118" r="5207" b="4556"/>
          <a:stretch/>
        </p:blipFill>
        <p:spPr>
          <a:xfrm>
            <a:off x="2188039" y="2387065"/>
            <a:ext cx="7249616" cy="3089710"/>
          </a:xfrm>
          <a:prstGeom prst="rect">
            <a:avLst/>
          </a:prstGeom>
        </p:spPr>
      </p:pic>
      <p:sp>
        <p:nvSpPr>
          <p:cNvPr id="11" name="TextBox 10">
            <a:extLst>
              <a:ext uri="{FF2B5EF4-FFF2-40B4-BE49-F238E27FC236}">
                <a16:creationId xmlns:a16="http://schemas.microsoft.com/office/drawing/2014/main" id="{E5164D9A-38D2-45C8-9B9B-5760F9AFF7DA}"/>
              </a:ext>
            </a:extLst>
          </p:cNvPr>
          <p:cNvSpPr txBox="1"/>
          <p:nvPr/>
        </p:nvSpPr>
        <p:spPr>
          <a:xfrm>
            <a:off x="7023218" y="5821900"/>
            <a:ext cx="5431873" cy="307777"/>
          </a:xfrm>
          <a:prstGeom prst="rect">
            <a:avLst/>
          </a:prstGeom>
          <a:noFill/>
        </p:spPr>
        <p:txBody>
          <a:bodyPr wrap="square">
            <a:spAutoFit/>
          </a:bodyPr>
          <a:lstStyle/>
          <a:p>
            <a:r>
              <a:rPr lang="en-GB" sz="1400"/>
              <a:t>https://www.contentstadium.com/blog/social-recruiting-statistics/</a:t>
            </a:r>
          </a:p>
        </p:txBody>
      </p:sp>
    </p:spTree>
    <p:extLst>
      <p:ext uri="{BB962C8B-B14F-4D97-AF65-F5344CB8AC3E}">
        <p14:creationId xmlns:p14="http://schemas.microsoft.com/office/powerpoint/2010/main" val="209503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64AB550-F7BB-4EE1-A442-D3351C260617}"/>
              </a:ext>
            </a:extLst>
          </p:cNvPr>
          <p:cNvSpPr>
            <a:spLocks noGrp="1"/>
          </p:cNvSpPr>
          <p:nvPr>
            <p:ph type="ctrTitle"/>
          </p:nvPr>
        </p:nvSpPr>
        <p:spPr>
          <a:xfrm>
            <a:off x="202130" y="135799"/>
            <a:ext cx="11231562" cy="720725"/>
          </a:xfrm>
        </p:spPr>
        <p:txBody>
          <a:bodyPr/>
          <a:lstStyle/>
          <a:p>
            <a:r>
              <a:rPr lang="en-GB" spc="-50">
                <a:solidFill>
                  <a:prstClr val="black"/>
                </a:solidFill>
                <a:latin typeface="Bookman Old Style" panose="020F0302020204030204"/>
              </a:rPr>
              <a:t>Your online profile:</a:t>
            </a:r>
            <a:endParaRPr lang="en-GB"/>
          </a:p>
        </p:txBody>
      </p:sp>
      <p:sp>
        <p:nvSpPr>
          <p:cNvPr id="8" name="TextBox 7">
            <a:extLst>
              <a:ext uri="{FF2B5EF4-FFF2-40B4-BE49-F238E27FC236}">
                <a16:creationId xmlns:a16="http://schemas.microsoft.com/office/drawing/2014/main" id="{E7FC8B7F-AA2F-42AF-BED8-7AE6F8F311A7}"/>
              </a:ext>
            </a:extLst>
          </p:cNvPr>
          <p:cNvSpPr txBox="1"/>
          <p:nvPr/>
        </p:nvSpPr>
        <p:spPr>
          <a:xfrm>
            <a:off x="224058" y="1113447"/>
            <a:ext cx="6465500" cy="4431983"/>
          </a:xfrm>
          <a:prstGeom prst="rect">
            <a:avLst/>
          </a:prstGeom>
          <a:noFill/>
        </p:spPr>
        <p:txBody>
          <a:bodyPr wrap="square">
            <a:spAutoFit/>
          </a:bodyPr>
          <a:lstStyle/>
          <a:p>
            <a:pPr>
              <a:buClr>
                <a:schemeClr val="tx1">
                  <a:lumMod val="65000"/>
                  <a:lumOff val="35000"/>
                </a:schemeClr>
              </a:buClr>
              <a:buSzPct val="150000"/>
            </a:pPr>
            <a:endParaRPr lang="en-GB" sz="2400">
              <a:latin typeface="+mj-lt"/>
            </a:endParaRPr>
          </a:p>
          <a:p>
            <a:pPr>
              <a:buClr>
                <a:schemeClr val="tx1">
                  <a:lumMod val="65000"/>
                  <a:lumOff val="35000"/>
                </a:schemeClr>
              </a:buClr>
              <a:buSzPct val="150000"/>
            </a:pPr>
            <a:r>
              <a:rPr lang="en-GB" sz="2400" b="0" i="0">
                <a:effectLst/>
                <a:latin typeface="+mj-lt"/>
              </a:rPr>
              <a:t>Some surveys show around 70% of employers glance at applicants’ profiles before considering them for a role. Clearly, social media screening is no longer a taboo and is becoming a standard part of the screening process for new hires</a:t>
            </a:r>
            <a:r>
              <a:rPr lang="en-GB" sz="2400">
                <a:latin typeface="+mj-lt"/>
              </a:rPr>
              <a:t> </a:t>
            </a:r>
          </a:p>
          <a:p>
            <a:pPr>
              <a:buClr>
                <a:schemeClr val="tx1">
                  <a:lumMod val="65000"/>
                  <a:lumOff val="35000"/>
                </a:schemeClr>
              </a:buClr>
              <a:buSzPct val="150000"/>
            </a:pPr>
            <a:endParaRPr lang="en-GB" sz="2400">
              <a:latin typeface="+mj-lt"/>
            </a:endParaRPr>
          </a:p>
          <a:p>
            <a:pPr>
              <a:buClr>
                <a:schemeClr val="tx1">
                  <a:lumMod val="65000"/>
                  <a:lumOff val="35000"/>
                </a:schemeClr>
              </a:buClr>
              <a:buSzPct val="150000"/>
            </a:pPr>
            <a:r>
              <a:rPr lang="en-GB" sz="2400">
                <a:latin typeface="+mj-lt"/>
              </a:rPr>
              <a:t>Your digital footprint provides a glimpse into your character, values, and professional profile.</a:t>
            </a:r>
          </a:p>
          <a:p>
            <a:pPr>
              <a:buClr>
                <a:schemeClr val="tx1">
                  <a:lumMod val="65000"/>
                  <a:lumOff val="35000"/>
                </a:schemeClr>
              </a:buClr>
              <a:buSzPct val="150000"/>
            </a:pPr>
            <a:endParaRPr lang="en-GB" sz="2400">
              <a:latin typeface="+mj-lt"/>
            </a:endParaRPr>
          </a:p>
          <a:p>
            <a:pPr>
              <a:buClr>
                <a:schemeClr val="tx1">
                  <a:lumMod val="65000"/>
                  <a:lumOff val="35000"/>
                </a:schemeClr>
              </a:buClr>
              <a:buSzPct val="150000"/>
            </a:pPr>
            <a:r>
              <a:rPr lang="en-GB" sz="1200">
                <a:latin typeface="+mj-lt"/>
              </a:rPr>
              <a:t>Source: </a:t>
            </a:r>
            <a:r>
              <a:rPr lang="en-GB" sz="1200">
                <a:latin typeface="+mj-lt"/>
                <a:hlinkClick r:id="rId2"/>
              </a:rPr>
              <a:t>https://veroscreening.com/social-media-screening</a:t>
            </a:r>
            <a:r>
              <a:rPr lang="en-GB" sz="1200">
                <a:latin typeface="+mj-lt"/>
              </a:rPr>
              <a:t> 2022</a:t>
            </a:r>
          </a:p>
          <a:p>
            <a:pPr>
              <a:buClr>
                <a:schemeClr val="tx1">
                  <a:lumMod val="65000"/>
                  <a:lumOff val="35000"/>
                </a:schemeClr>
              </a:buClr>
              <a:buSzPct val="150000"/>
            </a:pPr>
            <a:endParaRPr lang="en-GB" sz="1200">
              <a:latin typeface="+mj-lt"/>
            </a:endParaRPr>
          </a:p>
          <a:p>
            <a:pPr>
              <a:buClr>
                <a:schemeClr val="tx1">
                  <a:lumMod val="65000"/>
                  <a:lumOff val="35000"/>
                </a:schemeClr>
              </a:buClr>
              <a:buSzPct val="150000"/>
              <a:buFont typeface="Wingdings" panose="05000000000000000000" pitchFamily="2" charset="2"/>
              <a:buChar char="§"/>
            </a:pPr>
            <a:endParaRPr lang="en-GB"/>
          </a:p>
        </p:txBody>
      </p:sp>
      <p:sp>
        <p:nvSpPr>
          <p:cNvPr id="15" name="TextBox 14">
            <a:extLst>
              <a:ext uri="{FF2B5EF4-FFF2-40B4-BE49-F238E27FC236}">
                <a16:creationId xmlns:a16="http://schemas.microsoft.com/office/drawing/2014/main" id="{A638D607-8BE4-42B5-A769-66A332C82140}"/>
              </a:ext>
            </a:extLst>
          </p:cNvPr>
          <p:cNvSpPr txBox="1"/>
          <p:nvPr/>
        </p:nvSpPr>
        <p:spPr>
          <a:xfrm>
            <a:off x="10817158" y="5703449"/>
            <a:ext cx="1099420" cy="307777"/>
          </a:xfrm>
          <a:prstGeom prst="rect">
            <a:avLst/>
          </a:prstGeom>
          <a:noFill/>
        </p:spPr>
        <p:txBody>
          <a:bodyPr wrap="square" rtlCol="0">
            <a:spAutoFit/>
          </a:bodyPr>
          <a:lstStyle/>
          <a:p>
            <a:r>
              <a:rPr lang="en-GB" sz="1400">
                <a:solidFill>
                  <a:schemeClr val="bg1"/>
                </a:solidFill>
              </a:rPr>
              <a:t>Dior @ V&amp;A</a:t>
            </a:r>
          </a:p>
        </p:txBody>
      </p:sp>
      <p:pic>
        <p:nvPicPr>
          <p:cNvPr id="4098" name="Picture 2" descr="Graph with stats showing the social media channels most used by recruitment and employer branding teams, with LinkedIn and Facebook as the top two.">
            <a:extLst>
              <a:ext uri="{FF2B5EF4-FFF2-40B4-BE49-F238E27FC236}">
                <a16:creationId xmlns:a16="http://schemas.microsoft.com/office/drawing/2014/main" id="{9C40CA92-E3D8-42A2-BB69-7C1016F6A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420" y="803422"/>
            <a:ext cx="4864401" cy="486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01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64AB550-F7BB-4EE1-A442-D3351C260617}"/>
              </a:ext>
            </a:extLst>
          </p:cNvPr>
          <p:cNvSpPr>
            <a:spLocks noGrp="1"/>
          </p:cNvSpPr>
          <p:nvPr>
            <p:ph type="ctrTitle"/>
          </p:nvPr>
        </p:nvSpPr>
        <p:spPr>
          <a:xfrm>
            <a:off x="202130" y="135799"/>
            <a:ext cx="11231562" cy="720725"/>
          </a:xfrm>
        </p:spPr>
        <p:txBody>
          <a:bodyPr/>
          <a:lstStyle/>
          <a:p>
            <a:r>
              <a:rPr lang="en-GB" spc="-50">
                <a:solidFill>
                  <a:prstClr val="black"/>
                </a:solidFill>
                <a:latin typeface="Bookman Old Style" panose="020F0302020204030204"/>
              </a:rPr>
              <a:t>Your online profile:</a:t>
            </a:r>
            <a:endParaRPr lang="en-GB"/>
          </a:p>
        </p:txBody>
      </p:sp>
      <p:sp>
        <p:nvSpPr>
          <p:cNvPr id="8" name="TextBox 7">
            <a:extLst>
              <a:ext uri="{FF2B5EF4-FFF2-40B4-BE49-F238E27FC236}">
                <a16:creationId xmlns:a16="http://schemas.microsoft.com/office/drawing/2014/main" id="{E7FC8B7F-AA2F-42AF-BED8-7AE6F8F311A7}"/>
              </a:ext>
            </a:extLst>
          </p:cNvPr>
          <p:cNvSpPr txBox="1"/>
          <p:nvPr/>
        </p:nvSpPr>
        <p:spPr>
          <a:xfrm>
            <a:off x="378061" y="729679"/>
            <a:ext cx="10036473" cy="5616922"/>
          </a:xfrm>
          <a:prstGeom prst="rect">
            <a:avLst/>
          </a:prstGeom>
          <a:noFill/>
        </p:spPr>
        <p:txBody>
          <a:bodyPr wrap="square">
            <a:spAutoFit/>
          </a:bodyPr>
          <a:lstStyle/>
          <a:p>
            <a:pPr>
              <a:buClr>
                <a:schemeClr val="tx1">
                  <a:lumMod val="65000"/>
                  <a:lumOff val="35000"/>
                </a:schemeClr>
              </a:buClr>
              <a:buSzPct val="150000"/>
            </a:pPr>
            <a:endParaRPr lang="en-GB" sz="2400">
              <a:latin typeface="+mj-lt"/>
            </a:endParaRPr>
          </a:p>
          <a:p>
            <a:pPr fontAlgn="base"/>
            <a:r>
              <a:rPr lang="en-GB" sz="2400">
                <a:effectLst/>
                <a:latin typeface="+mj-lt"/>
              </a:rPr>
              <a:t>What can you do to ensure you don’t lose out on a job because of your social media activity?</a:t>
            </a:r>
          </a:p>
          <a:p>
            <a:pPr fontAlgn="base"/>
            <a:r>
              <a:rPr lang="en-GB" sz="2400">
                <a:effectLst/>
                <a:latin typeface="+mj-lt"/>
              </a:rPr>
              <a:t>Think about the impression you want to create. You</a:t>
            </a:r>
            <a:r>
              <a:rPr lang="en-GB" sz="2400">
                <a:latin typeface="+mj-lt"/>
              </a:rPr>
              <a:t>r personal brand. Your platform should showcase your talents positively.</a:t>
            </a:r>
          </a:p>
          <a:p>
            <a:pPr algn="l" fontAlgn="base"/>
            <a:endParaRPr lang="en-GB" sz="2400" b="1" i="0">
              <a:effectLst/>
              <a:latin typeface="+mj-lt"/>
            </a:endParaRPr>
          </a:p>
          <a:p>
            <a:pPr algn="l" fontAlgn="base"/>
            <a:r>
              <a:rPr lang="en-GB" sz="2400" b="1" i="0">
                <a:effectLst/>
                <a:latin typeface="+mj-lt"/>
              </a:rPr>
              <a:t>What kind of social media activity is considered ‘adverse’?</a:t>
            </a:r>
          </a:p>
          <a:p>
            <a:pPr algn="l" fontAlgn="base"/>
            <a:r>
              <a:rPr lang="en-GB" sz="2400">
                <a:latin typeface="+mj-lt"/>
              </a:rPr>
              <a:t>T</a:t>
            </a:r>
            <a:r>
              <a:rPr lang="en-GB" sz="2400" b="0" i="0">
                <a:effectLst/>
                <a:latin typeface="+mj-lt"/>
              </a:rPr>
              <a:t>here are a number of factors that are generally seen as concerning in the recruitment process.</a:t>
            </a:r>
            <a:br>
              <a:rPr lang="en-GB" sz="2400" b="0" i="0">
                <a:effectLst/>
                <a:latin typeface="+mj-lt"/>
              </a:rPr>
            </a:br>
            <a:endParaRPr lang="en-GB" sz="2400" b="0" i="0">
              <a:effectLst/>
              <a:latin typeface="+mj-lt"/>
            </a:endParaRPr>
          </a:p>
          <a:p>
            <a:pPr marL="342900" indent="-342900" algn="l" fontAlgn="base">
              <a:buFont typeface="Wingdings" panose="05000000000000000000" pitchFamily="2" charset="2"/>
              <a:buChar char="q"/>
            </a:pPr>
            <a:r>
              <a:rPr lang="en-GB" sz="2400" b="0" i="0">
                <a:effectLst/>
                <a:latin typeface="+mj-lt"/>
              </a:rPr>
              <a:t>Information which contests the information on your CV</a:t>
            </a:r>
          </a:p>
          <a:p>
            <a:pPr marL="342900" indent="-342900" algn="l" fontAlgn="base">
              <a:buFont typeface="Wingdings" panose="05000000000000000000" pitchFamily="2" charset="2"/>
              <a:buChar char="q"/>
            </a:pPr>
            <a:r>
              <a:rPr lang="en-GB" sz="2400" b="0" i="0">
                <a:effectLst/>
                <a:latin typeface="+mj-lt"/>
              </a:rPr>
              <a:t>Derogatory posts written about a former employer</a:t>
            </a:r>
          </a:p>
          <a:p>
            <a:pPr marL="342900" indent="-342900" algn="l" fontAlgn="base">
              <a:buFont typeface="Wingdings" panose="05000000000000000000" pitchFamily="2" charset="2"/>
              <a:buChar char="q"/>
            </a:pPr>
            <a:r>
              <a:rPr lang="en-GB" sz="2400" b="0" i="0">
                <a:effectLst/>
                <a:latin typeface="+mj-lt"/>
              </a:rPr>
              <a:t>Inappropriate language</a:t>
            </a:r>
          </a:p>
          <a:p>
            <a:pPr marL="342900" indent="-342900" algn="l" fontAlgn="base">
              <a:buFont typeface="Wingdings" panose="05000000000000000000" pitchFamily="2" charset="2"/>
              <a:buChar char="q"/>
            </a:pPr>
            <a:r>
              <a:rPr lang="en-GB" sz="2400" b="0" i="0">
                <a:effectLst/>
                <a:latin typeface="+mj-lt"/>
              </a:rPr>
              <a:t>Illegal or offensive behaviour</a:t>
            </a:r>
          </a:p>
          <a:p>
            <a:pPr>
              <a:buClr>
                <a:schemeClr val="tx1">
                  <a:lumMod val="65000"/>
                  <a:lumOff val="35000"/>
                </a:schemeClr>
              </a:buClr>
              <a:buSzPct val="150000"/>
            </a:pPr>
            <a:endParaRPr lang="en-GB" sz="1200">
              <a:latin typeface="+mj-lt"/>
            </a:endParaRPr>
          </a:p>
          <a:p>
            <a:pPr fontAlgn="base"/>
            <a:r>
              <a:rPr lang="en-GB" sz="1100" b="0">
                <a:effectLst/>
                <a:latin typeface="Raisonne Pro"/>
              </a:rPr>
              <a:t> </a:t>
            </a:r>
            <a:endParaRPr lang="en-GB"/>
          </a:p>
        </p:txBody>
      </p:sp>
      <p:sp>
        <p:nvSpPr>
          <p:cNvPr id="15" name="TextBox 14">
            <a:extLst>
              <a:ext uri="{FF2B5EF4-FFF2-40B4-BE49-F238E27FC236}">
                <a16:creationId xmlns:a16="http://schemas.microsoft.com/office/drawing/2014/main" id="{A638D607-8BE4-42B5-A769-66A332C82140}"/>
              </a:ext>
            </a:extLst>
          </p:cNvPr>
          <p:cNvSpPr txBox="1"/>
          <p:nvPr/>
        </p:nvSpPr>
        <p:spPr>
          <a:xfrm>
            <a:off x="10817158" y="5703449"/>
            <a:ext cx="1099420" cy="307777"/>
          </a:xfrm>
          <a:prstGeom prst="rect">
            <a:avLst/>
          </a:prstGeom>
          <a:noFill/>
        </p:spPr>
        <p:txBody>
          <a:bodyPr wrap="square" rtlCol="0">
            <a:spAutoFit/>
          </a:bodyPr>
          <a:lstStyle/>
          <a:p>
            <a:r>
              <a:rPr lang="en-GB" sz="1400">
                <a:solidFill>
                  <a:schemeClr val="bg1"/>
                </a:solidFill>
              </a:rPr>
              <a:t>Dior @ V&amp;A</a:t>
            </a:r>
          </a:p>
        </p:txBody>
      </p:sp>
    </p:spTree>
    <p:extLst>
      <p:ext uri="{BB962C8B-B14F-4D97-AF65-F5344CB8AC3E}">
        <p14:creationId xmlns:p14="http://schemas.microsoft.com/office/powerpoint/2010/main" val="57740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fade">
                                      <p:cBhvr>
                                        <p:cTn id="7" dur="1000"/>
                                        <p:tgtEl>
                                          <p:spTgt spid="8">
                                            <p:txEl>
                                              <p:pRg st="6" end="6"/>
                                            </p:txEl>
                                          </p:spTgt>
                                        </p:tgtEl>
                                      </p:cBhvr>
                                    </p:animEffect>
                                    <p:anim calcmode="lin" valueType="num">
                                      <p:cBhvr>
                                        <p:cTn id="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7" end="7"/>
                                            </p:txEl>
                                          </p:spTgt>
                                        </p:tgtEl>
                                        <p:attrNameLst>
                                          <p:attrName>style.visibility</p:attrName>
                                        </p:attrNameLst>
                                      </p:cBhvr>
                                      <p:to>
                                        <p:strVal val="visible"/>
                                      </p:to>
                                    </p:set>
                                    <p:animEffect transition="in" filter="fade">
                                      <p:cBhvr>
                                        <p:cTn id="12" dur="1000"/>
                                        <p:tgtEl>
                                          <p:spTgt spid="8">
                                            <p:txEl>
                                              <p:pRg st="7" end="7"/>
                                            </p:txEl>
                                          </p:spTgt>
                                        </p:tgtEl>
                                      </p:cBhvr>
                                    </p:animEffect>
                                    <p:anim calcmode="lin" valueType="num">
                                      <p:cBhvr>
                                        <p:cTn id="1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animEffect transition="in" filter="fade">
                                      <p:cBhvr>
                                        <p:cTn id="17" dur="1000"/>
                                        <p:tgtEl>
                                          <p:spTgt spid="8">
                                            <p:txEl>
                                              <p:pRg st="8" end="8"/>
                                            </p:txEl>
                                          </p:spTgt>
                                        </p:tgtEl>
                                      </p:cBhvr>
                                    </p:animEffect>
                                    <p:anim calcmode="lin" valueType="num">
                                      <p:cBhvr>
                                        <p:cTn id="1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9" end="9"/>
                                            </p:txEl>
                                          </p:spTgt>
                                        </p:tgtEl>
                                        <p:attrNameLst>
                                          <p:attrName>style.visibility</p:attrName>
                                        </p:attrNameLst>
                                      </p:cBhvr>
                                      <p:to>
                                        <p:strVal val="visible"/>
                                      </p:to>
                                    </p:set>
                                    <p:animEffect transition="in" filter="fade">
                                      <p:cBhvr>
                                        <p:cTn id="22" dur="1000"/>
                                        <p:tgtEl>
                                          <p:spTgt spid="8">
                                            <p:txEl>
                                              <p:pRg st="9" end="9"/>
                                            </p:txEl>
                                          </p:spTgt>
                                        </p:tgtEl>
                                      </p:cBhvr>
                                    </p:animEffect>
                                    <p:anim calcmode="lin" valueType="num">
                                      <p:cBhvr>
                                        <p:cTn id="23"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B895AD6-A0DA-41E9-9276-BBC8BB6DD29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Preparing for your DPS journey Part II November 2023</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64AB550-F7BB-4EE1-A442-D3351C260617}"/>
              </a:ext>
            </a:extLst>
          </p:cNvPr>
          <p:cNvSpPr>
            <a:spLocks noGrp="1"/>
          </p:cNvSpPr>
          <p:nvPr>
            <p:ph type="ctrTitle"/>
          </p:nvPr>
        </p:nvSpPr>
        <p:spPr>
          <a:xfrm>
            <a:off x="202130" y="135799"/>
            <a:ext cx="11231562" cy="720725"/>
          </a:xfrm>
        </p:spPr>
        <p:txBody>
          <a:bodyPr/>
          <a:lstStyle/>
          <a:p>
            <a:r>
              <a:rPr lang="en-GB" spc="-50">
                <a:solidFill>
                  <a:prstClr val="black"/>
                </a:solidFill>
                <a:latin typeface="Bookman Old Style" panose="020F0302020204030204"/>
              </a:rPr>
              <a:t>Your online profile: Keep it clean!</a:t>
            </a:r>
            <a:endParaRPr lang="en-GB"/>
          </a:p>
        </p:txBody>
      </p:sp>
      <p:sp>
        <p:nvSpPr>
          <p:cNvPr id="8" name="TextBox 7">
            <a:extLst>
              <a:ext uri="{FF2B5EF4-FFF2-40B4-BE49-F238E27FC236}">
                <a16:creationId xmlns:a16="http://schemas.microsoft.com/office/drawing/2014/main" id="{E7FC8B7F-AA2F-42AF-BED8-7AE6F8F311A7}"/>
              </a:ext>
            </a:extLst>
          </p:cNvPr>
          <p:cNvSpPr txBox="1"/>
          <p:nvPr/>
        </p:nvSpPr>
        <p:spPr>
          <a:xfrm>
            <a:off x="275422" y="856524"/>
            <a:ext cx="9696256" cy="5293757"/>
          </a:xfrm>
          <a:prstGeom prst="rect">
            <a:avLst/>
          </a:prstGeom>
          <a:noFill/>
        </p:spPr>
        <p:txBody>
          <a:bodyPr wrap="square">
            <a:spAutoFit/>
          </a:bodyPr>
          <a:lstStyle/>
          <a:p>
            <a:pPr fontAlgn="base"/>
            <a:r>
              <a:rPr lang="en-GB" sz="2000">
                <a:effectLst/>
                <a:latin typeface="Red Hat Display"/>
              </a:rPr>
              <a:t>It is important to </a:t>
            </a:r>
            <a:r>
              <a:rPr lang="en-GB" sz="2000">
                <a:latin typeface="Red Hat Display"/>
              </a:rPr>
              <a:t>review </a:t>
            </a:r>
            <a:r>
              <a:rPr lang="en-GB" sz="2000">
                <a:effectLst/>
                <a:latin typeface="Red Hat Display"/>
              </a:rPr>
              <a:t>your social media footprint. When screening your own profiles, be thorough. Consider anything that you wouldn’t be comfortable saying to a potential employer, or that could be considered offensive.</a:t>
            </a:r>
          </a:p>
          <a:p>
            <a:pPr fontAlgn="base"/>
            <a:br>
              <a:rPr lang="en-GB" sz="2000">
                <a:effectLst/>
                <a:latin typeface="Red Hat Display"/>
              </a:rPr>
            </a:br>
            <a:br>
              <a:rPr lang="en-GB" sz="2000">
                <a:effectLst/>
                <a:latin typeface="Red Hat Display"/>
              </a:rPr>
            </a:br>
            <a:r>
              <a:rPr lang="en-GB" sz="2000">
                <a:effectLst/>
                <a:latin typeface="Red Hat Display"/>
              </a:rPr>
              <a:t>Where possible you should remove any activity which could be contentious, where it can't be removed be ready to explain the background and context if it does come up.</a:t>
            </a:r>
          </a:p>
          <a:p>
            <a:pPr fontAlgn="base"/>
            <a:br>
              <a:rPr lang="en-GB" sz="2000">
                <a:effectLst/>
                <a:latin typeface="Red Hat Display"/>
              </a:rPr>
            </a:br>
            <a:br>
              <a:rPr lang="en-GB" sz="2000">
                <a:effectLst/>
                <a:latin typeface="Red Hat Display"/>
              </a:rPr>
            </a:br>
            <a:r>
              <a:rPr lang="en-GB" sz="2000">
                <a:effectLst/>
                <a:latin typeface="Red Hat Display"/>
              </a:rPr>
              <a:t>Review your privacy settings - make sure you know exactly what’s visible to the public and consider this in any future activity.</a:t>
            </a:r>
            <a:br>
              <a:rPr lang="en-GB" sz="2000">
                <a:effectLst/>
                <a:latin typeface="Red Hat Display"/>
              </a:rPr>
            </a:br>
            <a:endParaRPr lang="en-GB" sz="2000">
              <a:effectLst/>
              <a:latin typeface="Red Hat Display"/>
            </a:endParaRPr>
          </a:p>
          <a:p>
            <a:pPr fontAlgn="base"/>
            <a:br>
              <a:rPr lang="en-GB" sz="2000">
                <a:effectLst/>
                <a:latin typeface="Red Hat Display"/>
              </a:rPr>
            </a:br>
            <a:r>
              <a:rPr lang="en-GB" sz="2000">
                <a:effectLst/>
                <a:latin typeface="Red Hat Display"/>
              </a:rPr>
              <a:t>​Moving forward, always think before you post. Think longer term than the newsfeed and wider than your following – your social posts could be seen long after they are published and could harm your chances of securing a job.</a:t>
            </a:r>
            <a:r>
              <a:rPr lang="en-GB" sz="1400">
                <a:effectLst/>
                <a:latin typeface="Red Hat Display"/>
              </a:rPr>
              <a:t> </a:t>
            </a:r>
            <a:r>
              <a:rPr lang="en-GB" sz="1400">
                <a:hlinkClick r:id="rId2"/>
              </a:rPr>
              <a:t>https://www.reed.com/articles/what-is-social-media-screening</a:t>
            </a:r>
            <a:endParaRPr lang="en-GB" sz="2000">
              <a:latin typeface="+mj-lt"/>
            </a:endParaRPr>
          </a:p>
          <a:p>
            <a:pPr>
              <a:buClr>
                <a:schemeClr val="tx1">
                  <a:lumMod val="65000"/>
                  <a:lumOff val="35000"/>
                </a:schemeClr>
              </a:buClr>
              <a:buSzPct val="150000"/>
            </a:pPr>
            <a:endParaRPr lang="en-GB"/>
          </a:p>
        </p:txBody>
      </p:sp>
      <p:sp>
        <p:nvSpPr>
          <p:cNvPr id="15" name="TextBox 14">
            <a:extLst>
              <a:ext uri="{FF2B5EF4-FFF2-40B4-BE49-F238E27FC236}">
                <a16:creationId xmlns:a16="http://schemas.microsoft.com/office/drawing/2014/main" id="{A638D607-8BE4-42B5-A769-66A332C82140}"/>
              </a:ext>
            </a:extLst>
          </p:cNvPr>
          <p:cNvSpPr txBox="1"/>
          <p:nvPr/>
        </p:nvSpPr>
        <p:spPr>
          <a:xfrm>
            <a:off x="10817158" y="5703449"/>
            <a:ext cx="1099420" cy="307777"/>
          </a:xfrm>
          <a:prstGeom prst="rect">
            <a:avLst/>
          </a:prstGeom>
          <a:noFill/>
        </p:spPr>
        <p:txBody>
          <a:bodyPr wrap="square" rtlCol="0">
            <a:spAutoFit/>
          </a:bodyPr>
          <a:lstStyle/>
          <a:p>
            <a:r>
              <a:rPr lang="en-GB" sz="1400">
                <a:solidFill>
                  <a:schemeClr val="bg1"/>
                </a:solidFill>
              </a:rPr>
              <a:t>Dior @ V&amp;A</a:t>
            </a:r>
          </a:p>
        </p:txBody>
      </p:sp>
      <p:pic>
        <p:nvPicPr>
          <p:cNvPr id="10" name="Picture 10" descr="Instagram - Wikipedia">
            <a:extLst>
              <a:ext uri="{FF2B5EF4-FFF2-40B4-BE49-F238E27FC236}">
                <a16:creationId xmlns:a16="http://schemas.microsoft.com/office/drawing/2014/main" id="{F77479E9-E3B7-4498-8838-4CAEFD4D9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704" y="642534"/>
            <a:ext cx="1042606" cy="10426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www.marcus-povey.co.uk/wp-content/LinkedIn-Logo-02.png">
            <a:extLst>
              <a:ext uri="{FF2B5EF4-FFF2-40B4-BE49-F238E27FC236}">
                <a16:creationId xmlns:a16="http://schemas.microsoft.com/office/drawing/2014/main" id="{AB0D58D7-E15D-444E-A0C9-9BF5A2B94F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8704" y="1971079"/>
            <a:ext cx="1096598" cy="10984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witter rebrands as X with &quot;art deco&quot; logo">
            <a:extLst>
              <a:ext uri="{FF2B5EF4-FFF2-40B4-BE49-F238E27FC236}">
                <a16:creationId xmlns:a16="http://schemas.microsoft.com/office/drawing/2014/main" id="{9F253DEC-DDE8-4597-B9EF-8C7A790A17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8164" y="3527739"/>
            <a:ext cx="953146" cy="95314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ikTok Logo and symbol, meaning, history, PNG, brand">
            <a:extLst>
              <a:ext uri="{FF2B5EF4-FFF2-40B4-BE49-F238E27FC236}">
                <a16:creationId xmlns:a16="http://schemas.microsoft.com/office/drawing/2014/main" id="{2CD5A87B-0E01-46C8-BC89-989C45F6AD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9296" y="4888406"/>
            <a:ext cx="1847282" cy="115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1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7A963-53E0-44AF-AF13-963FE676C682}">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5B1FD9-3BB6-4DA9-A089-3B68C2323D4F}">
  <ds:schemaRefs>
    <ds:schemaRef ds:uri="16c05727-aa75-4e4a-9b5f-8a80a1165891"/>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{A3461060-177E-4069-B719-DA40A31C48B4}tf33845126_win32</Template>
  <TotalTime>0</TotalTime>
  <Words>3994</Words>
  <Application>Microsoft Office PowerPoint</Application>
  <PresentationFormat>Widescreen</PresentationFormat>
  <Paragraphs>444</Paragraphs>
  <Slides>49</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49</vt:i4>
      </vt:variant>
    </vt:vector>
  </HeadingPairs>
  <TitlesOfParts>
    <vt:vector size="61" baseType="lpstr">
      <vt:lpstr>Arial</vt:lpstr>
      <vt:lpstr>Bookman Old Style</vt:lpstr>
      <vt:lpstr>Calibri</vt:lpstr>
      <vt:lpstr>Calibri Light</vt:lpstr>
      <vt:lpstr>Franklin Gothic Book</vt:lpstr>
      <vt:lpstr>HelveticaNeueLTPro-Md</vt:lpstr>
      <vt:lpstr>Raisonne Pro</vt:lpstr>
      <vt:lpstr>Red Hat Display</vt:lpstr>
      <vt:lpstr>Times New Roman</vt:lpstr>
      <vt:lpstr>Wingdings</vt:lpstr>
      <vt:lpstr>1_RetrospectVTI</vt:lpstr>
      <vt:lpstr>office theme</vt:lpstr>
      <vt:lpstr>PowerPoint Presentation</vt:lpstr>
      <vt:lpstr>REGISTER</vt:lpstr>
      <vt:lpstr>Participants consent to collect activity mind maps</vt:lpstr>
      <vt:lpstr>Participant consent to collect activity mind maps</vt:lpstr>
      <vt:lpstr>Today’s Session:</vt:lpstr>
      <vt:lpstr>Your online profile:</vt:lpstr>
      <vt:lpstr>Your online profile:</vt:lpstr>
      <vt:lpstr>Your online profile:</vt:lpstr>
      <vt:lpstr>Your online profile: Keep it clean!</vt:lpstr>
      <vt:lpstr>PowerPoint Presentation</vt:lpstr>
      <vt:lpstr>Activity: Global Brands &amp; Businesses</vt:lpstr>
      <vt:lpstr>Activity: My brands &amp; Businesses</vt:lpstr>
      <vt:lpstr> Creating your own contact list:</vt:lpstr>
      <vt:lpstr> Creating your own contact list:</vt:lpstr>
      <vt:lpstr> Creating your own contact list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Fashion job searching websites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Preparing for your DPS journey : RECAP</vt:lpstr>
      <vt:lpstr>DPS Year 2 preparation Timelines</vt:lpstr>
      <vt:lpstr> Preparing for your DPS journey : OPT-IN DROP-IN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Sportswear: Creating a job ready portfolio</dc:title>
  <dc:creator>Wande Awoniyi</dc:creator>
  <cp:lastModifiedBy>Wande Awoniyi</cp:lastModifiedBy>
  <cp:revision>2</cp:revision>
  <dcterms:created xsi:type="dcterms:W3CDTF">2021-11-11T14:42:19Z</dcterms:created>
  <dcterms:modified xsi:type="dcterms:W3CDTF">2024-05-11T11:00:35Z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